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57" r:id="rId3"/>
    <p:sldId id="258" r:id="rId4"/>
    <p:sldId id="259" r:id="rId5"/>
    <p:sldId id="260" r:id="rId6"/>
    <p:sldId id="261" r:id="rId7"/>
    <p:sldId id="262" r:id="rId8"/>
    <p:sldId id="264" r:id="rId9"/>
    <p:sldId id="263" r:id="rId10"/>
    <p:sldId id="267" r:id="rId11"/>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F1EEB6A7-A3A4-4182-8DA8-052CD9F0D6E3}" type="datetimeFigureOut">
              <a:rPr lang="vi-VN" smtClean="0"/>
              <a:t>09/02/2017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2510310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1EEB6A7-A3A4-4182-8DA8-052CD9F0D6E3}" type="datetimeFigureOut">
              <a:rPr lang="vi-VN" smtClean="0"/>
              <a:t>09/02/2017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1131841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1EEB6A7-A3A4-4182-8DA8-052CD9F0D6E3}" type="datetimeFigureOut">
              <a:rPr lang="vi-VN" smtClean="0"/>
              <a:t>09/02/2017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672770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F1EEB6A7-A3A4-4182-8DA8-052CD9F0D6E3}" type="datetimeFigureOut">
              <a:rPr lang="vi-VN" smtClean="0"/>
              <a:t>09/02/2017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2018398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EEB6A7-A3A4-4182-8DA8-052CD9F0D6E3}" type="datetimeFigureOut">
              <a:rPr lang="vi-VN" smtClean="0"/>
              <a:t>09/02/2017</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3753666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F1EEB6A7-A3A4-4182-8DA8-052CD9F0D6E3}" type="datetimeFigureOut">
              <a:rPr lang="vi-VN" smtClean="0"/>
              <a:t>09/02/2017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76198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F1EEB6A7-A3A4-4182-8DA8-052CD9F0D6E3}" type="datetimeFigureOut">
              <a:rPr lang="vi-VN" smtClean="0"/>
              <a:t>09/02/2017</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3382934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F1EEB6A7-A3A4-4182-8DA8-052CD9F0D6E3}" type="datetimeFigureOut">
              <a:rPr lang="vi-VN" smtClean="0"/>
              <a:t>09/02/2017</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1739888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EEB6A7-A3A4-4182-8DA8-052CD9F0D6E3}" type="datetimeFigureOut">
              <a:rPr lang="vi-VN" smtClean="0"/>
              <a:t>09/02/2017</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1087031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EB6A7-A3A4-4182-8DA8-052CD9F0D6E3}" type="datetimeFigureOut">
              <a:rPr lang="vi-VN" smtClean="0"/>
              <a:t>09/02/2017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2977539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EEB6A7-A3A4-4182-8DA8-052CD9F0D6E3}" type="datetimeFigureOut">
              <a:rPr lang="vi-VN" smtClean="0"/>
              <a:t>09/02/2017</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20783188-FB1F-46C9-8DAF-DB834CAF48BC}" type="slidenum">
              <a:rPr lang="vi-VN" smtClean="0"/>
              <a:t>‹#›</a:t>
            </a:fld>
            <a:endParaRPr lang="vi-VN"/>
          </a:p>
        </p:txBody>
      </p:sp>
    </p:spTree>
    <p:extLst>
      <p:ext uri="{BB962C8B-B14F-4D97-AF65-F5344CB8AC3E}">
        <p14:creationId xmlns:p14="http://schemas.microsoft.com/office/powerpoint/2010/main" val="304063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EEB6A7-A3A4-4182-8DA8-052CD9F0D6E3}" type="datetimeFigureOut">
              <a:rPr lang="vi-VN" smtClean="0"/>
              <a:t>09/02/2017</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783188-FB1F-46C9-8DAF-DB834CAF48BC}" type="slidenum">
              <a:rPr lang="vi-VN" smtClean="0"/>
              <a:t>‹#›</a:t>
            </a:fld>
            <a:endParaRPr lang="vi-VN"/>
          </a:p>
        </p:txBody>
      </p:sp>
    </p:spTree>
    <p:extLst>
      <p:ext uri="{BB962C8B-B14F-4D97-AF65-F5344CB8AC3E}">
        <p14:creationId xmlns:p14="http://schemas.microsoft.com/office/powerpoint/2010/main" val="4089326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8" Type="http://schemas.openxmlformats.org/officeDocument/2006/relationships/image" Target="../media/image21.gif"/><Relationship Id="rId3" Type="http://schemas.openxmlformats.org/officeDocument/2006/relationships/slideLayout" Target="../slideLayouts/slideLayout7.xml"/><Relationship Id="rId7" Type="http://schemas.openxmlformats.org/officeDocument/2006/relationships/image" Target="../media/image20.gif"/><Relationship Id="rId2" Type="http://schemas.openxmlformats.org/officeDocument/2006/relationships/audio" Target="file:///C:\Users\ADMIN\Desktop\NUOC%20VAN%20LANG%20-%20MINH%202015\dmlh%2000_01_02-.mp3" TargetMode="External"/><Relationship Id="rId1" Type="http://schemas.openxmlformats.org/officeDocument/2006/relationships/audio" Target="file:///C:\Documents%20and%20Settings\Administrator\Desktop\dong%20mau%20lac%20hong%20ppt.MP3" TargetMode="External"/><Relationship Id="rId6" Type="http://schemas.openxmlformats.org/officeDocument/2006/relationships/image" Target="../media/image19.png"/><Relationship Id="rId5" Type="http://schemas.openxmlformats.org/officeDocument/2006/relationships/image" Target="../media/image18.jpeg"/><Relationship Id="rId4" Type="http://schemas.openxmlformats.org/officeDocument/2006/relationships/image" Target="../media/image17.gif"/><Relationship Id="rId9" Type="http://schemas.openxmlformats.org/officeDocument/2006/relationships/image" Target="../media/image22.gif"/></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 Id="rId5" Type="http://schemas.openxmlformats.org/officeDocument/2006/relationships/image" Target="../media/image10.jpg"/><Relationship Id="rId4" Type="http://schemas.openxmlformats.org/officeDocument/2006/relationships/image" Target="../media/image9.jpg"/></Relationships>
</file>

<file path=ppt/slides/_rels/slide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58"/>
          <p:cNvGrpSpPr>
            <a:grpSpLocks/>
          </p:cNvGrpSpPr>
          <p:nvPr/>
        </p:nvGrpSpPr>
        <p:grpSpPr bwMode="auto">
          <a:xfrm>
            <a:off x="1524000" y="0"/>
            <a:ext cx="9144000" cy="6934200"/>
            <a:chOff x="0" y="-24"/>
            <a:chExt cx="5760" cy="4368"/>
          </a:xfrm>
        </p:grpSpPr>
        <p:grpSp>
          <p:nvGrpSpPr>
            <p:cNvPr id="3" name="Group 159"/>
            <p:cNvGrpSpPr>
              <a:grpSpLocks/>
            </p:cNvGrpSpPr>
            <p:nvPr/>
          </p:nvGrpSpPr>
          <p:grpSpPr bwMode="auto">
            <a:xfrm>
              <a:off x="0" y="-24"/>
              <a:ext cx="5760" cy="4368"/>
              <a:chOff x="0" y="-24"/>
              <a:chExt cx="5760" cy="4368"/>
            </a:xfrm>
          </p:grpSpPr>
          <p:pic>
            <p:nvPicPr>
              <p:cNvPr id="2075" name="Picture 160" descr="ttrtrtr1151380670"/>
              <p:cNvPicPr>
                <a:picLocks noChangeAspect="1" noChangeArrowheads="1" noCrop="1"/>
              </p:cNvPicPr>
              <p:nvPr/>
            </p:nvPicPr>
            <p:blipFill>
              <a:blip r:embed="rId2"/>
              <a:srcRect/>
              <a:stretch>
                <a:fillRect/>
              </a:stretch>
            </p:blipFill>
            <p:spPr bwMode="auto">
              <a:xfrm>
                <a:off x="0" y="-24"/>
                <a:ext cx="5760" cy="144"/>
              </a:xfrm>
              <a:prstGeom prst="rect">
                <a:avLst/>
              </a:prstGeom>
              <a:noFill/>
              <a:ln w="9525">
                <a:noFill/>
                <a:miter lim="800000"/>
                <a:headEnd/>
                <a:tailEnd/>
              </a:ln>
            </p:spPr>
          </p:pic>
          <p:pic>
            <p:nvPicPr>
              <p:cNvPr id="2076" name="Picture 161" descr="ttrtrtr1151380670"/>
              <p:cNvPicPr>
                <a:picLocks noChangeAspect="1" noChangeArrowheads="1" noCrop="1"/>
              </p:cNvPicPr>
              <p:nvPr/>
            </p:nvPicPr>
            <p:blipFill>
              <a:blip r:embed="rId2"/>
              <a:srcRect/>
              <a:stretch>
                <a:fillRect/>
              </a:stretch>
            </p:blipFill>
            <p:spPr bwMode="auto">
              <a:xfrm rot="5400000">
                <a:off x="3504" y="2064"/>
                <a:ext cx="4320" cy="192"/>
              </a:xfrm>
              <a:prstGeom prst="rect">
                <a:avLst/>
              </a:prstGeom>
              <a:noFill/>
              <a:ln w="9525">
                <a:noFill/>
                <a:miter lim="800000"/>
                <a:headEnd/>
                <a:tailEnd/>
              </a:ln>
            </p:spPr>
          </p:pic>
          <p:pic>
            <p:nvPicPr>
              <p:cNvPr id="2077" name="Picture 162" descr="ttrtrtr1151380670"/>
              <p:cNvPicPr>
                <a:picLocks noChangeAspect="1" noChangeArrowheads="1" noCrop="1"/>
              </p:cNvPicPr>
              <p:nvPr/>
            </p:nvPicPr>
            <p:blipFill>
              <a:blip r:embed="rId2"/>
              <a:srcRect/>
              <a:stretch>
                <a:fillRect/>
              </a:stretch>
            </p:blipFill>
            <p:spPr bwMode="auto">
              <a:xfrm rot="-5400000">
                <a:off x="-2088" y="2088"/>
                <a:ext cx="4320" cy="144"/>
              </a:xfrm>
              <a:prstGeom prst="rect">
                <a:avLst/>
              </a:prstGeom>
              <a:noFill/>
              <a:ln w="9525">
                <a:noFill/>
                <a:miter lim="800000"/>
                <a:headEnd/>
                <a:tailEnd/>
              </a:ln>
            </p:spPr>
          </p:pic>
          <p:pic>
            <p:nvPicPr>
              <p:cNvPr id="2078" name="Picture 163" descr="ttrtrtr1151380670"/>
              <p:cNvPicPr>
                <a:picLocks noChangeAspect="1" noChangeArrowheads="1" noCrop="1"/>
              </p:cNvPicPr>
              <p:nvPr/>
            </p:nvPicPr>
            <p:blipFill>
              <a:blip r:embed="rId2"/>
              <a:srcRect/>
              <a:stretch>
                <a:fillRect/>
              </a:stretch>
            </p:blipFill>
            <p:spPr bwMode="auto">
              <a:xfrm>
                <a:off x="0" y="4200"/>
                <a:ext cx="5760" cy="144"/>
              </a:xfrm>
              <a:prstGeom prst="rect">
                <a:avLst/>
              </a:prstGeom>
              <a:noFill/>
              <a:ln w="9525">
                <a:noFill/>
                <a:miter lim="800000"/>
                <a:headEnd/>
                <a:tailEnd/>
              </a:ln>
            </p:spPr>
          </p:pic>
        </p:grpSp>
        <p:grpSp>
          <p:nvGrpSpPr>
            <p:cNvPr id="4" name="Group 164"/>
            <p:cNvGrpSpPr>
              <a:grpSpLocks/>
            </p:cNvGrpSpPr>
            <p:nvPr/>
          </p:nvGrpSpPr>
          <p:grpSpPr bwMode="auto">
            <a:xfrm>
              <a:off x="0" y="0"/>
              <a:ext cx="5760" cy="4320"/>
              <a:chOff x="0" y="0"/>
              <a:chExt cx="5760" cy="4320"/>
            </a:xfrm>
          </p:grpSpPr>
          <p:pic>
            <p:nvPicPr>
              <p:cNvPr id="2067" name="Picture 165" descr="flower[1][1][1][1]"/>
              <p:cNvPicPr>
                <a:picLocks noChangeAspect="1" noChangeArrowheads="1" noCrop="1"/>
              </p:cNvPicPr>
              <p:nvPr/>
            </p:nvPicPr>
            <p:blipFill>
              <a:blip r:embed="rId3"/>
              <a:srcRect/>
              <a:stretch>
                <a:fillRect/>
              </a:stretch>
            </p:blipFill>
            <p:spPr bwMode="auto">
              <a:xfrm>
                <a:off x="0" y="0"/>
                <a:ext cx="5760" cy="378"/>
              </a:xfrm>
              <a:prstGeom prst="rect">
                <a:avLst/>
              </a:prstGeom>
              <a:noFill/>
              <a:ln w="9525">
                <a:noFill/>
                <a:miter lim="800000"/>
                <a:headEnd/>
                <a:tailEnd/>
              </a:ln>
            </p:spPr>
          </p:pic>
          <p:pic>
            <p:nvPicPr>
              <p:cNvPr id="2068" name="Picture 166" descr="flower[1][1][1][1]"/>
              <p:cNvPicPr>
                <a:picLocks noChangeAspect="1" noChangeArrowheads="1" noCrop="1"/>
              </p:cNvPicPr>
              <p:nvPr/>
            </p:nvPicPr>
            <p:blipFill>
              <a:blip r:embed="rId3"/>
              <a:srcRect/>
              <a:stretch>
                <a:fillRect/>
              </a:stretch>
            </p:blipFill>
            <p:spPr bwMode="auto">
              <a:xfrm>
                <a:off x="0" y="3942"/>
                <a:ext cx="5760" cy="378"/>
              </a:xfrm>
              <a:prstGeom prst="rect">
                <a:avLst/>
              </a:prstGeom>
              <a:noFill/>
              <a:ln w="9525">
                <a:noFill/>
                <a:miter lim="800000"/>
                <a:headEnd/>
                <a:tailEnd/>
              </a:ln>
            </p:spPr>
          </p:pic>
          <p:pic>
            <p:nvPicPr>
              <p:cNvPr id="2069" name="Picture 167" descr="flower[1][1][1][1]"/>
              <p:cNvPicPr>
                <a:picLocks noChangeAspect="1" noChangeArrowheads="1" noCrop="1"/>
              </p:cNvPicPr>
              <p:nvPr/>
            </p:nvPicPr>
            <p:blipFill>
              <a:blip r:embed="rId3"/>
              <a:srcRect/>
              <a:stretch>
                <a:fillRect/>
              </a:stretch>
            </p:blipFill>
            <p:spPr bwMode="auto">
              <a:xfrm rot="-5400000">
                <a:off x="-1971" y="1971"/>
                <a:ext cx="4320" cy="378"/>
              </a:xfrm>
              <a:prstGeom prst="rect">
                <a:avLst/>
              </a:prstGeom>
              <a:noFill/>
              <a:ln w="9525">
                <a:noFill/>
                <a:miter lim="800000"/>
                <a:headEnd/>
                <a:tailEnd/>
              </a:ln>
            </p:spPr>
          </p:pic>
          <p:pic>
            <p:nvPicPr>
              <p:cNvPr id="2070" name="Picture 168" descr="flower[1][1][1][1]"/>
              <p:cNvPicPr>
                <a:picLocks noChangeAspect="1" noChangeArrowheads="1" noCrop="1"/>
              </p:cNvPicPr>
              <p:nvPr/>
            </p:nvPicPr>
            <p:blipFill>
              <a:blip r:embed="rId3"/>
              <a:srcRect/>
              <a:stretch>
                <a:fillRect/>
              </a:stretch>
            </p:blipFill>
            <p:spPr bwMode="auto">
              <a:xfrm rot="-5400000">
                <a:off x="3411" y="1971"/>
                <a:ext cx="4320" cy="378"/>
              </a:xfrm>
              <a:prstGeom prst="rect">
                <a:avLst/>
              </a:prstGeom>
              <a:noFill/>
              <a:ln w="9525">
                <a:noFill/>
                <a:miter lim="800000"/>
                <a:headEnd/>
                <a:tailEnd/>
              </a:ln>
            </p:spPr>
          </p:pic>
          <p:pic>
            <p:nvPicPr>
              <p:cNvPr id="2071" name="Picture 169" descr="012"/>
              <p:cNvPicPr>
                <a:picLocks noChangeAspect="1" noChangeArrowheads="1" noCrop="1"/>
              </p:cNvPicPr>
              <p:nvPr/>
            </p:nvPicPr>
            <p:blipFill>
              <a:blip r:embed="rId4"/>
              <a:srcRect/>
              <a:stretch>
                <a:fillRect/>
              </a:stretch>
            </p:blipFill>
            <p:spPr bwMode="auto">
              <a:xfrm>
                <a:off x="0" y="0"/>
                <a:ext cx="816" cy="723"/>
              </a:xfrm>
              <a:prstGeom prst="rect">
                <a:avLst/>
              </a:prstGeom>
              <a:noFill/>
              <a:ln w="9525">
                <a:noFill/>
                <a:miter lim="800000"/>
                <a:headEnd/>
                <a:tailEnd/>
              </a:ln>
            </p:spPr>
          </p:pic>
          <p:pic>
            <p:nvPicPr>
              <p:cNvPr id="2072" name="Picture 170" descr="012"/>
              <p:cNvPicPr>
                <a:picLocks noChangeAspect="1" noChangeArrowheads="1" noCrop="1"/>
              </p:cNvPicPr>
              <p:nvPr/>
            </p:nvPicPr>
            <p:blipFill>
              <a:blip r:embed="rId4"/>
              <a:srcRect/>
              <a:stretch>
                <a:fillRect/>
              </a:stretch>
            </p:blipFill>
            <p:spPr bwMode="auto">
              <a:xfrm>
                <a:off x="0" y="3597"/>
                <a:ext cx="816" cy="723"/>
              </a:xfrm>
              <a:prstGeom prst="rect">
                <a:avLst/>
              </a:prstGeom>
              <a:noFill/>
              <a:ln w="9525">
                <a:noFill/>
                <a:miter lim="800000"/>
                <a:headEnd/>
                <a:tailEnd/>
              </a:ln>
            </p:spPr>
          </p:pic>
          <p:pic>
            <p:nvPicPr>
              <p:cNvPr id="2073" name="Picture 171" descr="012"/>
              <p:cNvPicPr>
                <a:picLocks noChangeAspect="1" noChangeArrowheads="1" noCrop="1"/>
              </p:cNvPicPr>
              <p:nvPr/>
            </p:nvPicPr>
            <p:blipFill>
              <a:blip r:embed="rId4"/>
              <a:srcRect/>
              <a:stretch>
                <a:fillRect/>
              </a:stretch>
            </p:blipFill>
            <p:spPr bwMode="auto">
              <a:xfrm rot="10800000">
                <a:off x="4944" y="0"/>
                <a:ext cx="816" cy="723"/>
              </a:xfrm>
              <a:prstGeom prst="rect">
                <a:avLst/>
              </a:prstGeom>
              <a:noFill/>
              <a:ln w="9525">
                <a:noFill/>
                <a:miter lim="800000"/>
                <a:headEnd/>
                <a:tailEnd/>
              </a:ln>
            </p:spPr>
          </p:pic>
          <p:pic>
            <p:nvPicPr>
              <p:cNvPr id="2074" name="Picture 172" descr="012"/>
              <p:cNvPicPr>
                <a:picLocks noChangeAspect="1" noChangeArrowheads="1" noCrop="1"/>
              </p:cNvPicPr>
              <p:nvPr/>
            </p:nvPicPr>
            <p:blipFill>
              <a:blip r:embed="rId4"/>
              <a:srcRect/>
              <a:stretch>
                <a:fillRect/>
              </a:stretch>
            </p:blipFill>
            <p:spPr bwMode="auto">
              <a:xfrm rot="10800000">
                <a:off x="4944" y="3597"/>
                <a:ext cx="816" cy="723"/>
              </a:xfrm>
              <a:prstGeom prst="rect">
                <a:avLst/>
              </a:prstGeom>
              <a:noFill/>
              <a:ln w="9525">
                <a:noFill/>
                <a:miter lim="800000"/>
                <a:headEnd/>
                <a:tailEnd/>
              </a:ln>
            </p:spPr>
          </p:pic>
        </p:grpSp>
      </p:grpSp>
      <p:pic>
        <p:nvPicPr>
          <p:cNvPr id="2051" name="Picture 173" descr="465af31824312"/>
          <p:cNvPicPr>
            <a:picLocks noChangeAspect="1" noChangeArrowheads="1" noCrop="1"/>
          </p:cNvPicPr>
          <p:nvPr/>
        </p:nvPicPr>
        <p:blipFill>
          <a:blip r:embed="rId5"/>
          <a:srcRect/>
          <a:stretch>
            <a:fillRect/>
          </a:stretch>
        </p:blipFill>
        <p:spPr bwMode="auto">
          <a:xfrm>
            <a:off x="6248400" y="4705350"/>
            <a:ext cx="1112838" cy="2152650"/>
          </a:xfrm>
          <a:prstGeom prst="rect">
            <a:avLst/>
          </a:prstGeom>
          <a:noFill/>
          <a:ln w="9525">
            <a:noFill/>
            <a:miter lim="800000"/>
            <a:headEnd/>
            <a:tailEnd/>
          </a:ln>
        </p:spPr>
      </p:pic>
      <p:pic>
        <p:nvPicPr>
          <p:cNvPr id="2052" name="Picture 174" descr="465af31824312"/>
          <p:cNvPicPr>
            <a:picLocks noChangeAspect="1" noChangeArrowheads="1" noCrop="1"/>
          </p:cNvPicPr>
          <p:nvPr/>
        </p:nvPicPr>
        <p:blipFill>
          <a:blip r:embed="rId5"/>
          <a:srcRect/>
          <a:stretch>
            <a:fillRect/>
          </a:stretch>
        </p:blipFill>
        <p:spPr bwMode="auto">
          <a:xfrm>
            <a:off x="9555164" y="4114800"/>
            <a:ext cx="1112837" cy="2152650"/>
          </a:xfrm>
          <a:prstGeom prst="rect">
            <a:avLst/>
          </a:prstGeom>
          <a:noFill/>
          <a:ln w="9525">
            <a:noFill/>
            <a:miter lim="800000"/>
            <a:headEnd/>
            <a:tailEnd/>
          </a:ln>
        </p:spPr>
      </p:pic>
      <p:pic>
        <p:nvPicPr>
          <p:cNvPr id="2053" name="Picture 175" descr="Picture7"/>
          <p:cNvPicPr>
            <a:picLocks noChangeAspect="1" noChangeArrowheads="1" noCrop="1"/>
          </p:cNvPicPr>
          <p:nvPr/>
        </p:nvPicPr>
        <p:blipFill>
          <a:blip r:embed="rId6"/>
          <a:srcRect/>
          <a:stretch>
            <a:fillRect/>
          </a:stretch>
        </p:blipFill>
        <p:spPr bwMode="auto">
          <a:xfrm>
            <a:off x="5029201" y="4800600"/>
            <a:ext cx="1058863" cy="1524000"/>
          </a:xfrm>
          <a:prstGeom prst="rect">
            <a:avLst/>
          </a:prstGeom>
          <a:noFill/>
          <a:ln w="9525">
            <a:noFill/>
            <a:miter lim="800000"/>
            <a:headEnd/>
            <a:tailEnd/>
          </a:ln>
        </p:spPr>
      </p:pic>
      <p:pic>
        <p:nvPicPr>
          <p:cNvPr id="2054" name="Picture 176" descr="Picture7"/>
          <p:cNvPicPr>
            <a:picLocks noChangeAspect="1" noChangeArrowheads="1" noCrop="1"/>
          </p:cNvPicPr>
          <p:nvPr/>
        </p:nvPicPr>
        <p:blipFill>
          <a:blip r:embed="rId6"/>
          <a:srcRect/>
          <a:stretch>
            <a:fillRect/>
          </a:stretch>
        </p:blipFill>
        <p:spPr bwMode="auto">
          <a:xfrm>
            <a:off x="8610601" y="4953000"/>
            <a:ext cx="1058863" cy="1524000"/>
          </a:xfrm>
          <a:prstGeom prst="rect">
            <a:avLst/>
          </a:prstGeom>
          <a:noFill/>
          <a:ln w="9525">
            <a:noFill/>
            <a:miter lim="800000"/>
            <a:headEnd/>
            <a:tailEnd/>
          </a:ln>
        </p:spPr>
      </p:pic>
      <p:pic>
        <p:nvPicPr>
          <p:cNvPr id="2055" name="Picture 177" descr="Picture7"/>
          <p:cNvPicPr>
            <a:picLocks noChangeAspect="1" noChangeArrowheads="1" noCrop="1"/>
          </p:cNvPicPr>
          <p:nvPr/>
        </p:nvPicPr>
        <p:blipFill>
          <a:blip r:embed="rId6"/>
          <a:srcRect/>
          <a:stretch>
            <a:fillRect/>
          </a:stretch>
        </p:blipFill>
        <p:spPr bwMode="auto">
          <a:xfrm>
            <a:off x="3581401" y="5334000"/>
            <a:ext cx="1058863" cy="1524000"/>
          </a:xfrm>
          <a:prstGeom prst="rect">
            <a:avLst/>
          </a:prstGeom>
          <a:noFill/>
          <a:ln w="9525">
            <a:noFill/>
            <a:miter lim="800000"/>
            <a:headEnd/>
            <a:tailEnd/>
          </a:ln>
        </p:spPr>
      </p:pic>
      <p:pic>
        <p:nvPicPr>
          <p:cNvPr id="2056" name="Picture 178" descr="Picture7"/>
          <p:cNvPicPr>
            <a:picLocks noChangeAspect="1" noChangeArrowheads="1" noCrop="1"/>
          </p:cNvPicPr>
          <p:nvPr/>
        </p:nvPicPr>
        <p:blipFill>
          <a:blip r:embed="rId6"/>
          <a:srcRect/>
          <a:stretch>
            <a:fillRect/>
          </a:stretch>
        </p:blipFill>
        <p:spPr bwMode="auto">
          <a:xfrm>
            <a:off x="2362201" y="4953000"/>
            <a:ext cx="1058863" cy="1524000"/>
          </a:xfrm>
          <a:prstGeom prst="rect">
            <a:avLst/>
          </a:prstGeom>
          <a:noFill/>
          <a:ln w="9525">
            <a:noFill/>
            <a:miter lim="800000"/>
            <a:headEnd/>
            <a:tailEnd/>
          </a:ln>
        </p:spPr>
      </p:pic>
      <p:pic>
        <p:nvPicPr>
          <p:cNvPr id="2057" name="Picture 179" descr="Picture7"/>
          <p:cNvPicPr>
            <a:picLocks noChangeAspect="1" noChangeArrowheads="1" noCrop="1"/>
          </p:cNvPicPr>
          <p:nvPr/>
        </p:nvPicPr>
        <p:blipFill>
          <a:blip r:embed="rId6"/>
          <a:srcRect/>
          <a:stretch>
            <a:fillRect/>
          </a:stretch>
        </p:blipFill>
        <p:spPr bwMode="auto">
          <a:xfrm>
            <a:off x="6705601" y="4953000"/>
            <a:ext cx="1058863" cy="1524000"/>
          </a:xfrm>
          <a:prstGeom prst="rect">
            <a:avLst/>
          </a:prstGeom>
          <a:noFill/>
          <a:ln w="9525">
            <a:noFill/>
            <a:miter lim="800000"/>
            <a:headEnd/>
            <a:tailEnd/>
          </a:ln>
        </p:spPr>
      </p:pic>
      <p:pic>
        <p:nvPicPr>
          <p:cNvPr id="2058" name="Picture 180" descr="465af31824312"/>
          <p:cNvPicPr>
            <a:picLocks noChangeAspect="1" noChangeArrowheads="1" noCrop="1"/>
          </p:cNvPicPr>
          <p:nvPr/>
        </p:nvPicPr>
        <p:blipFill>
          <a:blip r:embed="rId5"/>
          <a:srcRect/>
          <a:stretch>
            <a:fillRect/>
          </a:stretch>
        </p:blipFill>
        <p:spPr bwMode="auto">
          <a:xfrm>
            <a:off x="2971800" y="4705350"/>
            <a:ext cx="1112838" cy="2152650"/>
          </a:xfrm>
          <a:prstGeom prst="rect">
            <a:avLst/>
          </a:prstGeom>
          <a:noFill/>
          <a:ln w="9525">
            <a:noFill/>
            <a:miter lim="800000"/>
            <a:headEnd/>
            <a:tailEnd/>
          </a:ln>
        </p:spPr>
      </p:pic>
      <p:pic>
        <p:nvPicPr>
          <p:cNvPr id="2059" name="Picture 181" descr="465af31824312"/>
          <p:cNvPicPr>
            <a:picLocks noChangeAspect="1" noChangeArrowheads="1" noCrop="1"/>
          </p:cNvPicPr>
          <p:nvPr/>
        </p:nvPicPr>
        <p:blipFill>
          <a:blip r:embed="rId5"/>
          <a:srcRect/>
          <a:stretch>
            <a:fillRect/>
          </a:stretch>
        </p:blipFill>
        <p:spPr bwMode="auto">
          <a:xfrm>
            <a:off x="4343400" y="4876800"/>
            <a:ext cx="1112838" cy="2152650"/>
          </a:xfrm>
          <a:prstGeom prst="rect">
            <a:avLst/>
          </a:prstGeom>
          <a:noFill/>
          <a:ln w="9525">
            <a:noFill/>
            <a:miter lim="800000"/>
            <a:headEnd/>
            <a:tailEnd/>
          </a:ln>
        </p:spPr>
      </p:pic>
      <p:pic>
        <p:nvPicPr>
          <p:cNvPr id="2060" name="Picture 182" descr="465af31824312"/>
          <p:cNvPicPr>
            <a:picLocks noChangeAspect="1" noChangeArrowheads="1" noCrop="1"/>
          </p:cNvPicPr>
          <p:nvPr/>
        </p:nvPicPr>
        <p:blipFill>
          <a:blip r:embed="rId5"/>
          <a:srcRect/>
          <a:stretch>
            <a:fillRect/>
          </a:stretch>
        </p:blipFill>
        <p:spPr bwMode="auto">
          <a:xfrm>
            <a:off x="7467600" y="4705350"/>
            <a:ext cx="1112838" cy="2152650"/>
          </a:xfrm>
          <a:prstGeom prst="rect">
            <a:avLst/>
          </a:prstGeom>
          <a:noFill/>
          <a:ln w="9525">
            <a:noFill/>
            <a:miter lim="800000"/>
            <a:headEnd/>
            <a:tailEnd/>
          </a:ln>
        </p:spPr>
      </p:pic>
      <p:pic>
        <p:nvPicPr>
          <p:cNvPr id="2061" name="Picture 184" descr="465af31824312"/>
          <p:cNvPicPr>
            <a:picLocks noChangeAspect="1" noChangeArrowheads="1" noCrop="1"/>
          </p:cNvPicPr>
          <p:nvPr/>
        </p:nvPicPr>
        <p:blipFill>
          <a:blip r:embed="rId5"/>
          <a:srcRect/>
          <a:stretch>
            <a:fillRect/>
          </a:stretch>
        </p:blipFill>
        <p:spPr bwMode="auto">
          <a:xfrm>
            <a:off x="5334000" y="4705350"/>
            <a:ext cx="1112838" cy="2152650"/>
          </a:xfrm>
          <a:prstGeom prst="rect">
            <a:avLst/>
          </a:prstGeom>
          <a:noFill/>
          <a:ln w="9525">
            <a:noFill/>
            <a:miter lim="800000"/>
            <a:headEnd/>
            <a:tailEnd/>
          </a:ln>
        </p:spPr>
      </p:pic>
      <p:pic>
        <p:nvPicPr>
          <p:cNvPr id="2062" name="Picture 185" descr="465af31824312"/>
          <p:cNvPicPr>
            <a:picLocks noChangeAspect="1" noChangeArrowheads="1" noCrop="1"/>
          </p:cNvPicPr>
          <p:nvPr/>
        </p:nvPicPr>
        <p:blipFill>
          <a:blip r:embed="rId5"/>
          <a:srcRect/>
          <a:stretch>
            <a:fillRect/>
          </a:stretch>
        </p:blipFill>
        <p:spPr bwMode="auto">
          <a:xfrm>
            <a:off x="8534400" y="4876800"/>
            <a:ext cx="1112838" cy="2152650"/>
          </a:xfrm>
          <a:prstGeom prst="rect">
            <a:avLst/>
          </a:prstGeom>
          <a:noFill/>
          <a:ln w="9525">
            <a:noFill/>
            <a:miter lim="800000"/>
            <a:headEnd/>
            <a:tailEnd/>
          </a:ln>
        </p:spPr>
      </p:pic>
      <p:sp>
        <p:nvSpPr>
          <p:cNvPr id="29" name="WordArt 6"/>
          <p:cNvSpPr>
            <a:spLocks noChangeArrowheads="1" noChangeShapeType="1" noTextEdit="1"/>
          </p:cNvSpPr>
          <p:nvPr/>
        </p:nvSpPr>
        <p:spPr bwMode="auto">
          <a:xfrm>
            <a:off x="2681288" y="990600"/>
            <a:ext cx="6843712" cy="5791200"/>
          </a:xfrm>
          <a:prstGeom prst="rect">
            <a:avLst/>
          </a:prstGeom>
        </p:spPr>
        <p:txBody>
          <a:bodyPr spcFirstLastPara="1" wrap="none" fromWordArt="1">
            <a:prstTxWarp prst="textArchUp">
              <a:avLst>
                <a:gd name="adj" fmla="val 10800004"/>
              </a:avLst>
            </a:prstTxWarp>
          </a:bodyPr>
          <a:lstStyle/>
          <a:p>
            <a:pPr algn="ctr"/>
            <a:r>
              <a:rPr lang="en-US"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TRƯỜNG TIỂU HỌC ĐÔ THỊ VIỆT HƯNG</a:t>
            </a:r>
            <a:endParaRPr lang="en-US"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
        <p:nvSpPr>
          <p:cNvPr id="31" name="TextBox 30"/>
          <p:cNvSpPr txBox="1"/>
          <p:nvPr/>
        </p:nvSpPr>
        <p:spPr>
          <a:xfrm>
            <a:off x="2057400" y="3505200"/>
            <a:ext cx="8229600" cy="1754326"/>
          </a:xfrm>
          <a:prstGeom prst="rect">
            <a:avLst/>
          </a:prstGeom>
          <a:noFill/>
        </p:spPr>
        <p:txBody>
          <a:bodyPr wrap="square">
            <a:spAutoFit/>
          </a:bodyPr>
          <a:lstStyle/>
          <a:p>
            <a:pPr algn="ctr">
              <a:defRPr/>
            </a:pPr>
            <a:endParaRPr lang="en-US" sz="2400" kern="10" dirty="0">
              <a:ln w="9525">
                <a:solidFill>
                  <a:srgbClr val="FF0000"/>
                </a:solidFill>
                <a:round/>
                <a:headEnd/>
                <a:tailEnd/>
              </a:ln>
              <a:effectLst>
                <a:outerShdw dist="45791" dir="2021404" algn="ctr" rotWithShape="0">
                  <a:srgbClr val="B2B2B2">
                    <a:alpha val="79999"/>
                  </a:srgbClr>
                </a:outerShdw>
              </a:effectLst>
              <a:latin typeface="Times New Roman"/>
              <a:cs typeface="Times New Roman"/>
            </a:endParaRPr>
          </a:p>
          <a:p>
            <a:pPr algn="ctr">
              <a:defRPr/>
            </a:pPr>
            <a:r>
              <a:rPr lang="en-US" sz="4200" b="1" kern="10" dirty="0">
                <a:ln w="9525">
                  <a:solidFill>
                    <a:srgbClr val="FF0000"/>
                  </a:solidFill>
                  <a:round/>
                  <a:headEnd/>
                  <a:tailEnd/>
                </a:ln>
                <a:effectLst>
                  <a:outerShdw dist="45791" dir="2021404" algn="ctr" rotWithShape="0">
                    <a:srgbClr val="B2B2B2">
                      <a:alpha val="79999"/>
                    </a:srgbClr>
                  </a:outerShdw>
                </a:effectLst>
                <a:latin typeface="Times New Roman"/>
                <a:cs typeface="Times New Roman"/>
              </a:rPr>
              <a:t>NHIỆT LIỆT CHÀO MỪNG CÁC THẦY CÔ GIÁO VỀ DỰ GIỜ  </a:t>
            </a:r>
            <a:endParaRPr lang="en-US" sz="4200" b="1" kern="10" dirty="0">
              <a:ln w="9525">
                <a:solidFill>
                  <a:srgbClr val="FF0000"/>
                </a:solidFill>
                <a:round/>
                <a:headEnd/>
                <a:tailEnd/>
              </a:ln>
              <a:effectLst>
                <a:outerShdw dist="45791" dir="2021404" algn="ctr" rotWithShape="0">
                  <a:srgbClr val="B2B2B2">
                    <a:alpha val="79999"/>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mph" presetSubtype="0" repeatCount="indefinite" fill="hold" grpId="0" nodeType="withEffect">
                                  <p:stCondLst>
                                    <p:cond delay="0"/>
                                  </p:stCondLst>
                                  <p:childTnLst>
                                    <p:animClr clrSpc="hsl" dir="cw">
                                      <p:cBhvr override="childStyle">
                                        <p:cTn id="6" dur="500" fill="hold"/>
                                        <p:tgtEl>
                                          <p:spTgt spid="29"/>
                                        </p:tgtEl>
                                        <p:attrNameLst>
                                          <p:attrName>style.color</p:attrName>
                                        </p:attrNameLst>
                                      </p:cBhvr>
                                      <p:by>
                                        <p:hsl h="0" s="-12549" l="-25098"/>
                                      </p:by>
                                    </p:animClr>
                                    <p:animClr clrSpc="hsl" dir="cw">
                                      <p:cBhvr>
                                        <p:cTn id="7" dur="500" fill="hold"/>
                                        <p:tgtEl>
                                          <p:spTgt spid="29"/>
                                        </p:tgtEl>
                                        <p:attrNameLst>
                                          <p:attrName>fillcolor</p:attrName>
                                        </p:attrNameLst>
                                      </p:cBhvr>
                                      <p:by>
                                        <p:hsl h="0" s="-12549" l="-25098"/>
                                      </p:by>
                                    </p:animClr>
                                    <p:animClr clrSpc="hsl" dir="cw">
                                      <p:cBhvr>
                                        <p:cTn id="8" dur="500" fill="hold"/>
                                        <p:tgtEl>
                                          <p:spTgt spid="29"/>
                                        </p:tgtEl>
                                        <p:attrNameLst>
                                          <p:attrName>stroke.color</p:attrName>
                                        </p:attrNameLst>
                                      </p:cBhvr>
                                      <p:by>
                                        <p:hsl h="0" s="-12549" l="-25098"/>
                                      </p:by>
                                    </p:animClr>
                                    <p:set>
                                      <p:cBhvr>
                                        <p:cTn id="9" dur="500" fill="hold"/>
                                        <p:tgtEl>
                                          <p:spTgt spid="2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flower-rose-013_0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734881">
            <a:off x="4648200" y="4343400"/>
            <a:ext cx="16764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WordArt 5"/>
          <p:cNvSpPr>
            <a:spLocks noChangeArrowheads="1" noChangeShapeType="1" noTextEdit="1"/>
          </p:cNvSpPr>
          <p:nvPr/>
        </p:nvSpPr>
        <p:spPr bwMode="auto">
          <a:xfrm>
            <a:off x="2590800" y="1447800"/>
            <a:ext cx="7162800" cy="1047750"/>
          </a:xfrm>
          <a:prstGeom prst="rect">
            <a:avLst/>
          </a:prstGeom>
        </p:spPr>
        <p:txBody>
          <a:bodyPr wrap="none" fromWordArt="1">
            <a:prstTxWarp prst="textPlain">
              <a:avLst>
                <a:gd name="adj" fmla="val 50000"/>
              </a:avLst>
            </a:prstTxWarp>
          </a:bodyPr>
          <a:lstStyle/>
          <a:p>
            <a:r>
              <a:rPr lang="en-US" kern="10">
                <a:ln w="15875">
                  <a:solidFill>
                    <a:srgbClr val="FF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rPr>
              <a:t>Kính chúc quý thầy cô, các em học sinh</a:t>
            </a:r>
          </a:p>
        </p:txBody>
      </p:sp>
      <p:sp>
        <p:nvSpPr>
          <p:cNvPr id="12292" name="WordArt 6" descr="Woven mat"/>
          <p:cNvSpPr>
            <a:spLocks noChangeArrowheads="1" noChangeShapeType="1" noTextEdit="1"/>
          </p:cNvSpPr>
          <p:nvPr/>
        </p:nvSpPr>
        <p:spPr bwMode="auto">
          <a:xfrm>
            <a:off x="3962400" y="2686050"/>
            <a:ext cx="5295900" cy="104775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contourClr>
                <a:srgbClr val="FFFFFF"/>
              </a:contourClr>
            </a:sp3d>
          </a:bodyPr>
          <a:lstStyle/>
          <a:p>
            <a:r>
              <a:rPr lang="en-US" kern="10">
                <a:ln w="9525">
                  <a:round/>
                  <a:headEnd/>
                  <a:tailEnd/>
                </a:ln>
                <a:blipFill dpi="0" rotWithShape="0">
                  <a:blip r:embed="rId5"/>
                  <a:srcRect/>
                  <a:tile tx="0" ty="0" sx="100000" sy="100000" flip="none" algn="tl"/>
                </a:blipFill>
              </a:rPr>
              <a:t>khoẻ mạnh và hạnh phúc.</a:t>
            </a:r>
          </a:p>
        </p:txBody>
      </p:sp>
      <p:pic>
        <p:nvPicPr>
          <p:cNvPr id="495621" name="dong mau lac hong ppt.MP3">
            <a:hlinkClick r:id="" action="ppaction://media"/>
          </p:cNvPr>
          <p:cNvPicPr>
            <a:picLocks noRot="1" noChangeAspect="1" noChangeArrowheads="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10439400" y="6553200"/>
            <a:ext cx="228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Text Box 6"/>
          <p:cNvSpPr txBox="1">
            <a:spLocks noChangeArrowheads="1"/>
          </p:cNvSpPr>
          <p:nvPr/>
        </p:nvSpPr>
        <p:spPr bwMode="auto">
          <a:xfrm>
            <a:off x="8229600" y="6400801"/>
            <a:ext cx="22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t>.</a:t>
            </a:r>
          </a:p>
        </p:txBody>
      </p:sp>
      <p:pic>
        <p:nvPicPr>
          <p:cNvPr id="12295" name="Picture 4" descr="659204qfhni5vgxw"/>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5400000">
            <a:off x="8616950" y="-768350"/>
            <a:ext cx="4445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4" descr="659204qfhni5vgxw"/>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898650" y="538164"/>
            <a:ext cx="539750" cy="250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4" descr="659204qfhni5vgxw"/>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5400000" flipV="1">
            <a:off x="3124200" y="-685800"/>
            <a:ext cx="3810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8" name="Picture 4" descr="659204qfhni5vgxw"/>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flipH="1">
            <a:off x="9753600" y="533400"/>
            <a:ext cx="5334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9" name="Picture 4" descr="659204qfhni5vgxw"/>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5400000">
            <a:off x="2927351" y="5002214"/>
            <a:ext cx="550863" cy="2433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0" name="Picture 4" descr="659204qfhni5vgxw"/>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flipV="1">
            <a:off x="1852614" y="3810000"/>
            <a:ext cx="509587"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1" name="Picture 4" descr="659204qfhni5vgxw"/>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16246599" flipV="1">
            <a:off x="8836820" y="5179220"/>
            <a:ext cx="534987" cy="205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2" name="Picture 4" descr="659204qfhni5vgxw"/>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flipH="1" flipV="1">
            <a:off x="9672638" y="3657600"/>
            <a:ext cx="614362"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3" name="Picture 2" descr="flower-rose-013_0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4038600"/>
            <a:ext cx="16764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4" name="Picture 2" descr="flower-rose-013_0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719955">
            <a:off x="6629400" y="4373563"/>
            <a:ext cx="1524000"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5" name="Picture 17" descr="Obst100">
            <a:hlinkClick r:id="" action="ppaction://noaction"/>
          </p:cNvPr>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4419600"/>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6" name="Picture 18" descr="N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10800000" flipV="1">
            <a:off x="1524000" y="6692901"/>
            <a:ext cx="9144000" cy="16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7" name="Picture 19" descr="N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16200000" flipV="1">
            <a:off x="7162800" y="3352800"/>
            <a:ext cx="68580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8" name="Picture 20" descr="N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10800000" flipV="1">
            <a:off x="1524000" y="0"/>
            <a:ext cx="91440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9" name="Picture 21" descr="N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rot="16200000" flipV="1">
            <a:off x="-1828800" y="3352800"/>
            <a:ext cx="68580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5639" name="dmlh 00_01_02-.mp3">
            <a:hlinkClick r:id="" action="ppaction://media"/>
          </p:cNvPr>
          <p:cNvPicPr>
            <a:picLocks noRot="1" noChangeAspect="1" noChangeArrowheads="1"/>
          </p:cNvPicPr>
          <p:nvPr>
            <a:audioFile r:link="rId2"/>
          </p:nvPr>
        </p:nvPicPr>
        <p:blipFill>
          <a:blip r:embed="rId6">
            <a:extLst>
              <a:ext uri="{28A0092B-C50C-407E-A947-70E740481C1C}">
                <a14:useLocalDpi xmlns:a14="http://schemas.microsoft.com/office/drawing/2010/main" val="0"/>
              </a:ext>
            </a:extLst>
          </a:blip>
          <a:srcRect/>
          <a:stretch>
            <a:fillRect/>
          </a:stretch>
        </p:blipFill>
        <p:spPr bwMode="auto">
          <a:xfrm>
            <a:off x="1739900" y="6096000"/>
            <a:ext cx="508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4146468"/>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31240" fill="hold"/>
                                        <p:tgtEl>
                                          <p:spTgt spid="49563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95621"/>
                </p:tgtEl>
              </p:cMediaNode>
            </p:audio>
            <p:audio>
              <p:cMediaNode>
                <p:cTn id="8" fill="hold" display="0">
                  <p:stCondLst>
                    <p:cond delay="indefinite"/>
                  </p:stCondLst>
                  <p:endCondLst>
                    <p:cond evt="onNext" delay="0">
                      <p:tgtEl>
                        <p:sldTgt/>
                      </p:tgtEl>
                    </p:cond>
                    <p:cond evt="onPrev" delay="0">
                      <p:tgtEl>
                        <p:sldTgt/>
                      </p:tgtEl>
                    </p:cond>
                    <p:cond evt="onStopAudio" delay="0">
                      <p:tgtEl>
                        <p:sldTgt/>
                      </p:tgtEl>
                    </p:cond>
                  </p:endCondLst>
                </p:cTn>
                <p:tgtEl>
                  <p:spTgt spid="495639"/>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930" y="0"/>
            <a:ext cx="12234930" cy="6858000"/>
          </a:xfrm>
          <a:prstGeom prst="rect">
            <a:avLst/>
          </a:prstGeom>
        </p:spPr>
      </p:pic>
      <p:sp>
        <p:nvSpPr>
          <p:cNvPr id="3" name="Content Placeholder 2"/>
          <p:cNvSpPr>
            <a:spLocks noGrp="1"/>
          </p:cNvSpPr>
          <p:nvPr>
            <p:ph idx="1"/>
          </p:nvPr>
        </p:nvSpPr>
        <p:spPr>
          <a:xfrm>
            <a:off x="244698" y="1969406"/>
            <a:ext cx="10515600" cy="4351338"/>
          </a:xfrm>
        </p:spPr>
        <p:txBody>
          <a:bodyPr/>
          <a:lstStyle/>
          <a:p>
            <a:pPr marL="0" indent="0">
              <a:buNone/>
            </a:pPr>
            <a:r>
              <a:rPr lang="en-US" dirty="0" smtClean="0">
                <a:latin typeface="Times New Roman" panose="02020603050405020304" pitchFamily="18" charset="0"/>
                <a:cs typeface="Times New Roman" panose="02020603050405020304" pitchFamily="18" charset="0"/>
              </a:rPr>
              <a:t>Câu 1: Nếu các việc làm thể hiện thái độ lịch sự đối với mọi người xung quanh?</a:t>
            </a:r>
          </a:p>
          <a:p>
            <a:pPr marL="0" indent="0">
              <a:buNone/>
            </a:pPr>
            <a:r>
              <a:rPr lang="en-US" dirty="0" smtClean="0">
                <a:latin typeface="Times New Roman" panose="02020603050405020304" pitchFamily="18" charset="0"/>
                <a:cs typeface="Times New Roman" panose="02020603050405020304" pitchFamily="18" charset="0"/>
              </a:rPr>
              <a:t>Câu 2: Cho tình huống</a:t>
            </a:r>
          </a:p>
          <a:p>
            <a:pPr marL="0" indent="0">
              <a:buNone/>
            </a:pPr>
            <a:r>
              <a:rPr lang="en-US" dirty="0" smtClean="0">
                <a:latin typeface="Times New Roman" panose="02020603050405020304" pitchFamily="18" charset="0"/>
                <a:cs typeface="Times New Roman" panose="02020603050405020304" pitchFamily="18" charset="0"/>
              </a:rPr>
              <a:t>     Trong nhà sách, sau khi chọn được quyển sách ưng ý Huy vội vã chạy đến quầy tính tiền. Nhưng thấy mọi người đang xếp hàng ở đó, Huy liền chen lấn giành lên vị trí đầu.</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Câu hỏi: Em có tán thành với hành vi của Huy không? Vì sao? Nếu là Huy e se làm như thế nào?</a:t>
            </a:r>
            <a:endParaRPr lang="vi-VN" dirty="0">
              <a:latin typeface="Times New Roman" panose="02020603050405020304" pitchFamily="18" charset="0"/>
              <a:cs typeface="Times New Roman" panose="02020603050405020304" pitchFamily="18" charset="0"/>
            </a:endParaRPr>
          </a:p>
        </p:txBody>
      </p:sp>
      <p:sp>
        <p:nvSpPr>
          <p:cNvPr id="4" name="TextBox 3"/>
          <p:cNvSpPr txBox="1"/>
          <p:nvPr/>
        </p:nvSpPr>
        <p:spPr>
          <a:xfrm>
            <a:off x="399244" y="523038"/>
            <a:ext cx="4971245" cy="923330"/>
          </a:xfrm>
          <a:prstGeom prst="rect">
            <a:avLst/>
          </a:prstGeom>
          <a:noFill/>
        </p:spPr>
        <p:txBody>
          <a:bodyPr wrap="square" rtlCol="0">
            <a:spAutoFit/>
          </a:bodyPr>
          <a:lstStyle/>
          <a:p>
            <a:r>
              <a:rPr lang="en-US" sz="5400" i="1" dirty="0" err="1" smtClean="0">
                <a:latin typeface="Times New Roman" panose="02020603050405020304" pitchFamily="18" charset="0"/>
                <a:cs typeface="Times New Roman" panose="02020603050405020304" pitchFamily="18" charset="0"/>
              </a:rPr>
              <a:t>Ôn</a:t>
            </a:r>
            <a:r>
              <a:rPr lang="en-US" sz="5400" i="1" dirty="0" smtClean="0">
                <a:latin typeface="Times New Roman" panose="02020603050405020304" pitchFamily="18" charset="0"/>
                <a:cs typeface="Times New Roman" panose="02020603050405020304" pitchFamily="18" charset="0"/>
              </a:rPr>
              <a:t> </a:t>
            </a:r>
            <a:r>
              <a:rPr lang="en-US" sz="5400" i="1" dirty="0" err="1" smtClean="0">
                <a:latin typeface="Times New Roman" panose="02020603050405020304" pitchFamily="18" charset="0"/>
                <a:cs typeface="Times New Roman" panose="02020603050405020304" pitchFamily="18" charset="0"/>
              </a:rPr>
              <a:t>bài</a:t>
            </a:r>
            <a:r>
              <a:rPr lang="en-US" sz="5400" i="1" dirty="0" smtClean="0">
                <a:latin typeface="Times New Roman" panose="02020603050405020304" pitchFamily="18" charset="0"/>
                <a:cs typeface="Times New Roman" panose="02020603050405020304" pitchFamily="18" charset="0"/>
              </a:rPr>
              <a:t> </a:t>
            </a:r>
            <a:r>
              <a:rPr lang="en-US" sz="5400" i="1" dirty="0" smtClean="0">
                <a:latin typeface="Times New Roman" panose="02020603050405020304" pitchFamily="18" charset="0"/>
                <a:cs typeface="Times New Roman" panose="02020603050405020304" pitchFamily="18" charset="0"/>
              </a:rPr>
              <a:t>cũ</a:t>
            </a:r>
            <a:endParaRPr lang="vi-VN" sz="5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3180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194738" cy="306125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94738" y="0"/>
            <a:ext cx="5997262" cy="3061252"/>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94738" y="3593206"/>
            <a:ext cx="5997262" cy="2688324"/>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3593206"/>
            <a:ext cx="6194738" cy="2688324"/>
          </a:xfrm>
          <a:prstGeom prst="rect">
            <a:avLst/>
          </a:prstGeom>
        </p:spPr>
      </p:pic>
      <p:sp>
        <p:nvSpPr>
          <p:cNvPr id="8" name="TextBox 7"/>
          <p:cNvSpPr txBox="1"/>
          <p:nvPr/>
        </p:nvSpPr>
        <p:spPr>
          <a:xfrm>
            <a:off x="1540238" y="3131541"/>
            <a:ext cx="3114261" cy="461665"/>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Quảng trường 2 tháng 4</a:t>
            </a:r>
            <a:endParaRPr lang="vi-VN" sz="24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7861525" y="3088396"/>
            <a:ext cx="3114261" cy="461665"/>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Bãi biển Nha Trang</a:t>
            </a:r>
            <a:endParaRPr lang="vi-VN" sz="2400"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7636238" y="6331153"/>
            <a:ext cx="3114261" cy="461665"/>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Hội quán Nha Trang</a:t>
            </a:r>
            <a:endParaRPr lang="vi-VN" sz="24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2163091" y="6349952"/>
            <a:ext cx="1587275" cy="461665"/>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Công viên</a:t>
            </a:r>
            <a:endParaRPr lang="vi-V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51100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52" y="26504"/>
            <a:ext cx="12192000" cy="6858000"/>
          </a:xfrm>
          <a:prstGeom prst="rect">
            <a:avLst/>
          </a:prstGeom>
        </p:spPr>
      </p:pic>
      <p:sp>
        <p:nvSpPr>
          <p:cNvPr id="6" name="TextBox 5"/>
          <p:cNvSpPr txBox="1"/>
          <p:nvPr/>
        </p:nvSpPr>
        <p:spPr>
          <a:xfrm>
            <a:off x="4240695" y="1449192"/>
            <a:ext cx="2305879" cy="646331"/>
          </a:xfrm>
          <a:prstGeom prst="rect">
            <a:avLst/>
          </a:prstGeom>
          <a:noFill/>
        </p:spPr>
        <p:txBody>
          <a:bodyPr wrap="square" rtlCol="0">
            <a:spAutoFit/>
          </a:bodyPr>
          <a:lstStyle/>
          <a:p>
            <a:r>
              <a:rPr lang="en-US" sz="3600" i="1" u="sng" dirty="0" smtClean="0">
                <a:latin typeface="Times New Roman" panose="02020603050405020304" pitchFamily="18" charset="0"/>
                <a:cs typeface="Times New Roman" panose="02020603050405020304" pitchFamily="18" charset="0"/>
              </a:rPr>
              <a:t>Đạo đức </a:t>
            </a:r>
            <a:r>
              <a:rPr lang="en-US" sz="3600" i="1" dirty="0" smtClean="0">
                <a:latin typeface="Times New Roman" panose="02020603050405020304" pitchFamily="18" charset="0"/>
                <a:cs typeface="Times New Roman" panose="02020603050405020304" pitchFamily="18" charset="0"/>
              </a:rPr>
              <a:t>:</a:t>
            </a:r>
            <a:r>
              <a:rPr lang="en-US" sz="3600" i="1" u="sng" dirty="0" smtClean="0">
                <a:latin typeface="Times New Roman" panose="02020603050405020304" pitchFamily="18" charset="0"/>
                <a:cs typeface="Times New Roman" panose="02020603050405020304" pitchFamily="18" charset="0"/>
              </a:rPr>
              <a:t> </a:t>
            </a:r>
            <a:endParaRPr lang="vi-VN" sz="3600" i="1" u="sng"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099929" y="2411200"/>
            <a:ext cx="1524001" cy="584775"/>
          </a:xfrm>
          <a:prstGeom prst="rect">
            <a:avLst/>
          </a:prstGeom>
          <a:noFill/>
        </p:spPr>
        <p:txBody>
          <a:bodyPr wrap="square" rtlCol="0">
            <a:spAutoFit/>
          </a:bodyPr>
          <a:lstStyle/>
          <a:p>
            <a:r>
              <a:rPr lang="en-US" sz="3200" u="sng" dirty="0" smtClean="0">
                <a:latin typeface="Times New Roman" panose="02020603050405020304" pitchFamily="18" charset="0"/>
                <a:cs typeface="Times New Roman" panose="02020603050405020304" pitchFamily="18" charset="0"/>
              </a:rPr>
              <a:t>Bài 11 </a:t>
            </a:r>
            <a:r>
              <a:rPr lang="en-US" sz="3200" dirty="0" smtClean="0">
                <a:latin typeface="Times New Roman" panose="02020603050405020304" pitchFamily="18" charset="0"/>
                <a:cs typeface="Times New Roman" panose="02020603050405020304" pitchFamily="18" charset="0"/>
              </a:rPr>
              <a:t>:</a:t>
            </a:r>
            <a:endParaRPr lang="vi-VN" sz="32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2703442" y="2411200"/>
            <a:ext cx="8176589" cy="1323439"/>
          </a:xfrm>
          <a:prstGeom prst="rect">
            <a:avLst/>
          </a:prstGeom>
          <a:noFill/>
        </p:spPr>
        <p:txBody>
          <a:bodyPr wrap="square" rtlCol="0">
            <a:spAutoFit/>
          </a:bodyPr>
          <a:lstStyle/>
          <a:p>
            <a:r>
              <a:rPr lang="en-US" sz="4000" b="1" i="1" dirty="0" smtClean="0">
                <a:latin typeface="Times New Roman" panose="02020603050405020304" pitchFamily="18" charset="0"/>
                <a:cs typeface="Times New Roman" panose="02020603050405020304" pitchFamily="18" charset="0"/>
              </a:rPr>
              <a:t>GIỮ GÌN CÁC CÔNG TRÌNH </a:t>
            </a:r>
          </a:p>
          <a:p>
            <a:r>
              <a:rPr lang="en-US" sz="4000" b="1" i="1" dirty="0">
                <a:latin typeface="Times New Roman" panose="02020603050405020304" pitchFamily="18" charset="0"/>
                <a:cs typeface="Times New Roman" panose="02020603050405020304" pitchFamily="18" charset="0"/>
              </a:rPr>
              <a:t>	</a:t>
            </a:r>
            <a:r>
              <a:rPr lang="en-US" sz="4000" b="1" i="1" dirty="0" smtClean="0">
                <a:latin typeface="Times New Roman" panose="02020603050405020304" pitchFamily="18" charset="0"/>
                <a:cs typeface="Times New Roman" panose="02020603050405020304" pitchFamily="18" charset="0"/>
              </a:rPr>
              <a:t>	CÔNG CỘNG</a:t>
            </a:r>
            <a:endParaRPr lang="vi-VN" sz="4000" b="1" i="1" dirty="0">
              <a:latin typeface="Times New Roman" panose="02020603050405020304" pitchFamily="18" charset="0"/>
              <a:cs typeface="Times New Roman" panose="02020603050405020304" pitchFamily="18" charset="0"/>
            </a:endParaRPr>
          </a:p>
        </p:txBody>
      </p:sp>
      <p:sp>
        <p:nvSpPr>
          <p:cNvPr id="9" name="TextBox 8"/>
          <p:cNvSpPr txBox="1"/>
          <p:nvPr/>
        </p:nvSpPr>
        <p:spPr>
          <a:xfrm>
            <a:off x="4572000" y="4005329"/>
            <a:ext cx="1854558" cy="707886"/>
          </a:xfrm>
          <a:prstGeom prst="rect">
            <a:avLst/>
          </a:prstGeom>
          <a:noFill/>
        </p:spPr>
        <p:txBody>
          <a:bodyPr wrap="square" rtlCol="0">
            <a:spAutoFit/>
          </a:bodyPr>
          <a:lstStyle/>
          <a:p>
            <a:r>
              <a:rPr lang="en-US" sz="4000" dirty="0" smtClean="0">
                <a:latin typeface="Times New Roman" panose="02020603050405020304" pitchFamily="18" charset="0"/>
                <a:cs typeface="Times New Roman" panose="02020603050405020304" pitchFamily="18" charset="0"/>
              </a:rPr>
              <a:t>(Tiết 1)</a:t>
            </a:r>
            <a:endParaRPr lang="vi-VN"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12812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5772" y="1557764"/>
            <a:ext cx="10515600" cy="582724"/>
          </a:xfrm>
        </p:spPr>
        <p:txBody>
          <a:bodyPr/>
          <a:lstStyle/>
          <a:p>
            <a:pPr marL="0" indent="0">
              <a:buNone/>
            </a:pPr>
            <a:r>
              <a:rPr lang="en-US" u="sng" dirty="0" smtClean="0"/>
              <a:t>Hoạt động 1</a:t>
            </a:r>
            <a:r>
              <a:rPr lang="en-US" dirty="0" smtClean="0"/>
              <a:t>: Xử lý tình huống</a:t>
            </a:r>
          </a:p>
          <a:p>
            <a:pPr marL="0" indent="0">
              <a:buNone/>
            </a:pPr>
            <a:endParaRPr lang="vi-VN"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8186" y="2140489"/>
            <a:ext cx="7340958" cy="3848188"/>
          </a:xfrm>
          <a:prstGeom prst="rect">
            <a:avLst/>
          </a:prstGeom>
        </p:spPr>
      </p:pic>
      <p:grpSp>
        <p:nvGrpSpPr>
          <p:cNvPr id="10" name="Group 9"/>
          <p:cNvGrpSpPr/>
          <p:nvPr/>
        </p:nvGrpSpPr>
        <p:grpSpPr>
          <a:xfrm>
            <a:off x="1124193" y="448899"/>
            <a:ext cx="7530410" cy="941789"/>
            <a:chOff x="1124193" y="421189"/>
            <a:chExt cx="7530410" cy="941789"/>
          </a:xfrm>
        </p:grpSpPr>
        <p:sp>
          <p:nvSpPr>
            <p:cNvPr id="6" name="TextBox 5"/>
            <p:cNvSpPr txBox="1"/>
            <p:nvPr/>
          </p:nvSpPr>
          <p:spPr>
            <a:xfrm>
              <a:off x="3867211" y="421189"/>
              <a:ext cx="2305879" cy="523220"/>
            </a:xfrm>
            <a:prstGeom prst="rect">
              <a:avLst/>
            </a:prstGeom>
            <a:noFill/>
          </p:spPr>
          <p:txBody>
            <a:bodyPr wrap="square" rtlCol="0">
              <a:spAutoFit/>
            </a:bodyPr>
            <a:lstStyle/>
            <a:p>
              <a:r>
                <a:rPr lang="en-US" sz="2800" i="1" u="sng" dirty="0" smtClean="0">
                  <a:latin typeface="Times New Roman" panose="02020603050405020304" pitchFamily="18" charset="0"/>
                  <a:cs typeface="Times New Roman" panose="02020603050405020304" pitchFamily="18" charset="0"/>
                </a:rPr>
                <a:t>Đạo đức </a:t>
              </a:r>
              <a:r>
                <a:rPr lang="en-US" sz="2800" i="1" dirty="0" smtClean="0">
                  <a:latin typeface="Times New Roman" panose="02020603050405020304" pitchFamily="18" charset="0"/>
                  <a:cs typeface="Times New Roman" panose="02020603050405020304" pitchFamily="18" charset="0"/>
                </a:rPr>
                <a:t>:</a:t>
              </a:r>
              <a:r>
                <a:rPr lang="en-US" sz="2800" i="1" u="sng" dirty="0" smtClean="0">
                  <a:latin typeface="Times New Roman" panose="02020603050405020304" pitchFamily="18" charset="0"/>
                  <a:cs typeface="Times New Roman" panose="02020603050405020304" pitchFamily="18" charset="0"/>
                </a:rPr>
                <a:t> </a:t>
              </a:r>
              <a:endParaRPr lang="vi-VN" sz="2800" i="1" u="sng"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124193" y="839758"/>
              <a:ext cx="7530410" cy="523220"/>
            </a:xfrm>
            <a:prstGeom prst="rect">
              <a:avLst/>
            </a:prstGeom>
            <a:noFill/>
          </p:spPr>
          <p:txBody>
            <a:bodyPr wrap="square" rtlCol="0">
              <a:spAutoFit/>
            </a:bodyPr>
            <a:lstStyle/>
            <a:p>
              <a:r>
                <a:rPr lang="en-US" sz="2800" b="1" i="1" u="sng" dirty="0" smtClean="0">
                  <a:latin typeface="Times New Roman" panose="02020603050405020304" pitchFamily="18" charset="0"/>
                  <a:cs typeface="Times New Roman" panose="02020603050405020304" pitchFamily="18" charset="0"/>
                </a:rPr>
                <a:t>Bài 11 </a:t>
              </a:r>
              <a:r>
                <a:rPr lang="en-US" sz="2800" b="1" i="1" dirty="0" smtClean="0">
                  <a:latin typeface="Times New Roman" panose="02020603050405020304" pitchFamily="18" charset="0"/>
                  <a:cs typeface="Times New Roman" panose="02020603050405020304" pitchFamily="18" charset="0"/>
                </a:rPr>
                <a:t>: Giữ gìn các công trình công cộng (tiết 1) </a:t>
              </a:r>
              <a:r>
                <a:rPr lang="en-US" sz="2800" b="1" i="1" u="sng" dirty="0" smtClean="0">
                  <a:latin typeface="Times New Roman" panose="02020603050405020304" pitchFamily="18" charset="0"/>
                  <a:cs typeface="Times New Roman" panose="02020603050405020304" pitchFamily="18" charset="0"/>
                </a:rPr>
                <a:t> </a:t>
              </a:r>
              <a:endParaRPr lang="vi-VN" sz="2800" b="1" i="1" u="sng" dirty="0">
                <a:latin typeface="Times New Roman" panose="02020603050405020304" pitchFamily="18" charset="0"/>
                <a:cs typeface="Times New Roman" panose="02020603050405020304" pitchFamily="18" charset="0"/>
              </a:endParaRPr>
            </a:p>
          </p:txBody>
        </p:sp>
      </p:grpSp>
      <p:sp>
        <p:nvSpPr>
          <p:cNvPr id="8" name="TextBox 7"/>
          <p:cNvSpPr txBox="1"/>
          <p:nvPr/>
        </p:nvSpPr>
        <p:spPr>
          <a:xfrm>
            <a:off x="8538693" y="2103452"/>
            <a:ext cx="3310991" cy="3108543"/>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Đi học về qua nhà văn hóa xã, Tuấn rủ Thắng : “ Tường quét vôi trắng thế này mà vẽ con ngựa lên đó thì đẹp lắm đây. Ta vẽ đi, Thắng ơi ! “ .</a:t>
            </a:r>
            <a:endParaRPr lang="vi-VN" sz="28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97665" y="6091707"/>
            <a:ext cx="11222865" cy="523220"/>
          </a:xfrm>
          <a:prstGeom prst="rect">
            <a:avLst/>
          </a:prstGeom>
          <a:noFill/>
        </p:spPr>
        <p:txBody>
          <a:bodyPr wrap="square" rtlCol="0">
            <a:spAutoFit/>
          </a:bodyPr>
          <a:lstStyle/>
          <a:p>
            <a:r>
              <a:rPr lang="en-US" sz="2800" u="sng" dirty="0" smtClean="0">
                <a:latin typeface="Times New Roman" panose="02020603050405020304" pitchFamily="18" charset="0"/>
                <a:cs typeface="Times New Roman" panose="02020603050405020304" pitchFamily="18" charset="0"/>
              </a:rPr>
              <a:t>Câu hỏi</a:t>
            </a:r>
            <a:r>
              <a:rPr lang="en-US" sz="2800" dirty="0" smtClean="0">
                <a:latin typeface="Times New Roman" panose="02020603050405020304" pitchFamily="18" charset="0"/>
                <a:cs typeface="Times New Roman" panose="02020603050405020304" pitchFamily="18" charset="0"/>
              </a:rPr>
              <a:t>: Nếu em là bạn Thắng trong tình huống trên, em sẽ làm gì ? Vì sao?</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5756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500"/>
                                        <p:tgtEl>
                                          <p:spTgt spid="9"/>
                                        </p:tgtEl>
                                      </p:cBhvr>
                                    </p:animEffect>
                                    <p:anim calcmode="lin" valueType="num">
                                      <p:cBhvr>
                                        <p:cTn id="12" dur="1500" fill="hold"/>
                                        <p:tgtEl>
                                          <p:spTgt spid="9"/>
                                        </p:tgtEl>
                                        <p:attrNameLst>
                                          <p:attrName>ppt_x</p:attrName>
                                        </p:attrNameLst>
                                      </p:cBhvr>
                                      <p:tavLst>
                                        <p:tav tm="0">
                                          <p:val>
                                            <p:strVal val="#ppt_x"/>
                                          </p:val>
                                        </p:tav>
                                        <p:tav tm="100000">
                                          <p:val>
                                            <p:strVal val="#ppt_x"/>
                                          </p:val>
                                        </p:tav>
                                      </p:tavLst>
                                    </p:anim>
                                    <p:anim calcmode="lin" valueType="num">
                                      <p:cBhvr>
                                        <p:cTn id="13" dur="15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grpSp>
        <p:nvGrpSpPr>
          <p:cNvPr id="4" name="Group 3"/>
          <p:cNvGrpSpPr/>
          <p:nvPr/>
        </p:nvGrpSpPr>
        <p:grpSpPr>
          <a:xfrm>
            <a:off x="1961320" y="627253"/>
            <a:ext cx="7530410" cy="941789"/>
            <a:chOff x="1124193" y="421189"/>
            <a:chExt cx="7530410" cy="941789"/>
          </a:xfrm>
        </p:grpSpPr>
        <p:sp>
          <p:nvSpPr>
            <p:cNvPr id="6" name="TextBox 5"/>
            <p:cNvSpPr txBox="1"/>
            <p:nvPr/>
          </p:nvSpPr>
          <p:spPr>
            <a:xfrm>
              <a:off x="3867211" y="421189"/>
              <a:ext cx="2305879" cy="523220"/>
            </a:xfrm>
            <a:prstGeom prst="rect">
              <a:avLst/>
            </a:prstGeom>
            <a:noFill/>
          </p:spPr>
          <p:txBody>
            <a:bodyPr wrap="square" rtlCol="0">
              <a:spAutoFit/>
            </a:bodyPr>
            <a:lstStyle/>
            <a:p>
              <a:r>
                <a:rPr lang="en-US" sz="2800" i="1" u="sng" dirty="0" smtClean="0">
                  <a:latin typeface="Times New Roman" panose="02020603050405020304" pitchFamily="18" charset="0"/>
                  <a:cs typeface="Times New Roman" panose="02020603050405020304" pitchFamily="18" charset="0"/>
                </a:rPr>
                <a:t>Đạo đức </a:t>
              </a:r>
              <a:r>
                <a:rPr lang="en-US" sz="2800" i="1" dirty="0" smtClean="0">
                  <a:latin typeface="Times New Roman" panose="02020603050405020304" pitchFamily="18" charset="0"/>
                  <a:cs typeface="Times New Roman" panose="02020603050405020304" pitchFamily="18" charset="0"/>
                </a:rPr>
                <a:t>:</a:t>
              </a:r>
              <a:r>
                <a:rPr lang="en-US" sz="2800" i="1" u="sng" dirty="0" smtClean="0">
                  <a:latin typeface="Times New Roman" panose="02020603050405020304" pitchFamily="18" charset="0"/>
                  <a:cs typeface="Times New Roman" panose="02020603050405020304" pitchFamily="18" charset="0"/>
                </a:rPr>
                <a:t> </a:t>
              </a:r>
              <a:endParaRPr lang="vi-VN" sz="2800" i="1" u="sng"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124193" y="839758"/>
              <a:ext cx="7530410" cy="523220"/>
            </a:xfrm>
            <a:prstGeom prst="rect">
              <a:avLst/>
            </a:prstGeom>
            <a:noFill/>
          </p:spPr>
          <p:txBody>
            <a:bodyPr wrap="square" rtlCol="0">
              <a:spAutoFit/>
            </a:bodyPr>
            <a:lstStyle/>
            <a:p>
              <a:r>
                <a:rPr lang="en-US" sz="2800" b="1" i="1" u="sng" dirty="0" smtClean="0">
                  <a:latin typeface="Times New Roman" panose="02020603050405020304" pitchFamily="18" charset="0"/>
                  <a:cs typeface="Times New Roman" panose="02020603050405020304" pitchFamily="18" charset="0"/>
                </a:rPr>
                <a:t>Bài 11 </a:t>
              </a:r>
              <a:r>
                <a:rPr lang="en-US" sz="2800" b="1" i="1" dirty="0" smtClean="0">
                  <a:latin typeface="Times New Roman" panose="02020603050405020304" pitchFamily="18" charset="0"/>
                  <a:cs typeface="Times New Roman" panose="02020603050405020304" pitchFamily="18" charset="0"/>
                </a:rPr>
                <a:t>: Giữ gìn các công trình công cộng (tiết 1) </a:t>
              </a:r>
              <a:r>
                <a:rPr lang="en-US" sz="2800" b="1" i="1" u="sng" dirty="0" smtClean="0">
                  <a:latin typeface="Times New Roman" panose="02020603050405020304" pitchFamily="18" charset="0"/>
                  <a:cs typeface="Times New Roman" panose="02020603050405020304" pitchFamily="18" charset="0"/>
                </a:rPr>
                <a:t> </a:t>
              </a:r>
              <a:endParaRPr lang="vi-VN" sz="2800" b="1" i="1" u="sng" dirty="0">
                <a:latin typeface="Times New Roman" panose="02020603050405020304" pitchFamily="18" charset="0"/>
                <a:cs typeface="Times New Roman" panose="02020603050405020304" pitchFamily="18" charset="0"/>
              </a:endParaRPr>
            </a:p>
          </p:txBody>
        </p:sp>
      </p:grpSp>
      <p:sp>
        <p:nvSpPr>
          <p:cNvPr id="8" name="TextBox 7"/>
          <p:cNvSpPr txBox="1"/>
          <p:nvPr/>
        </p:nvSpPr>
        <p:spPr>
          <a:xfrm>
            <a:off x="811369" y="1815921"/>
            <a:ext cx="10148552" cy="1384995"/>
          </a:xfrm>
          <a:prstGeom prst="rect">
            <a:avLst/>
          </a:prstGeom>
          <a:noFill/>
        </p:spPr>
        <p:txBody>
          <a:bodyPr wrap="square" rtlCol="0">
            <a:spAutoFit/>
          </a:bodyPr>
          <a:lstStyle/>
          <a:p>
            <a:r>
              <a:rPr lang="en-US" sz="2800" u="sng" dirty="0" smtClean="0">
                <a:latin typeface="Times New Roman" panose="02020603050405020304" pitchFamily="18" charset="0"/>
                <a:cs typeface="Times New Roman" panose="02020603050405020304" pitchFamily="18" charset="0"/>
              </a:rPr>
              <a:t>Kết luận</a:t>
            </a:r>
            <a:r>
              <a:rPr lang="en-US" sz="2800" dirty="0" smtClean="0">
                <a:latin typeface="Times New Roman" panose="02020603050405020304" pitchFamily="18" charset="0"/>
                <a:cs typeface="Times New Roman" panose="02020603050405020304" pitchFamily="18" charset="0"/>
              </a:rPr>
              <a:t>: Nhà văn hóa là một công trình công cộng, là nơi sinh hoạt chung của nhân dân, được xây dựng bởi nhiều công sức và tiền của. Vì vậy Thắng cần khuyên Tuấn nên giữ gìn không vẽ bậy lên tường.</a:t>
            </a:r>
            <a:endParaRPr lang="vi-VN" sz="2800" dirty="0">
              <a:latin typeface="Times New Roman" panose="02020603050405020304" pitchFamily="18" charset="0"/>
              <a:cs typeface="Times New Roman" panose="02020603050405020304" pitchFamily="18" charset="0"/>
            </a:endParaRPr>
          </a:p>
        </p:txBody>
      </p:sp>
      <p:grpSp>
        <p:nvGrpSpPr>
          <p:cNvPr id="11" name="Group 10"/>
          <p:cNvGrpSpPr/>
          <p:nvPr/>
        </p:nvGrpSpPr>
        <p:grpSpPr>
          <a:xfrm>
            <a:off x="1081825" y="3977024"/>
            <a:ext cx="9607640" cy="2408349"/>
            <a:chOff x="1081825" y="3756890"/>
            <a:chExt cx="9607640" cy="2408349"/>
          </a:xfrm>
        </p:grpSpPr>
        <p:sp>
          <p:nvSpPr>
            <p:cNvPr id="9" name="Horizontal Scroll 8"/>
            <p:cNvSpPr/>
            <p:nvPr/>
          </p:nvSpPr>
          <p:spPr>
            <a:xfrm>
              <a:off x="1081825" y="3756890"/>
              <a:ext cx="9607640" cy="2408349"/>
            </a:xfrm>
            <a:prstGeom prst="horizontalScroll">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vi-VN" dirty="0"/>
            </a:p>
          </p:txBody>
        </p:sp>
        <p:sp>
          <p:nvSpPr>
            <p:cNvPr id="10" name="TextBox 9"/>
            <p:cNvSpPr txBox="1"/>
            <p:nvPr/>
          </p:nvSpPr>
          <p:spPr>
            <a:xfrm>
              <a:off x="1896926" y="3991568"/>
              <a:ext cx="8603089" cy="1938992"/>
            </a:xfrm>
            <a:prstGeom prst="rect">
              <a:avLst/>
            </a:prstGeom>
            <a:noFill/>
          </p:spPr>
          <p:txBody>
            <a:bodyPr wrap="square" rtlCol="0">
              <a:spAutoFit/>
            </a:bodyPr>
            <a:lstStyle/>
            <a:p>
              <a:r>
                <a:rPr lang="en-US" sz="4000" dirty="0" smtClean="0">
                  <a:latin typeface="Times New Roman" panose="02020603050405020304" pitchFamily="18" charset="0"/>
                  <a:cs typeface="Times New Roman" panose="02020603050405020304" pitchFamily="18" charset="0"/>
                </a:rPr>
                <a:t>Công trình công cộng là tài sản chung của xã hội. Mọi người dân đều có trách nhiệm bảo vệ, giữ gìn.</a:t>
              </a:r>
              <a:endParaRPr lang="vi-VN" sz="4000" dirty="0">
                <a:latin typeface="Times New Roman" panose="02020603050405020304" pitchFamily="18" charset="0"/>
                <a:cs typeface="Times New Roman" panose="02020603050405020304" pitchFamily="18" charset="0"/>
              </a:endParaRPr>
            </a:p>
          </p:txBody>
        </p:sp>
      </p:grpSp>
      <p:sp>
        <p:nvSpPr>
          <p:cNvPr id="12" name="TextBox 11"/>
          <p:cNvSpPr txBox="1"/>
          <p:nvPr/>
        </p:nvSpPr>
        <p:spPr>
          <a:xfrm>
            <a:off x="811369" y="3330693"/>
            <a:ext cx="1751528" cy="646331"/>
          </a:xfrm>
          <a:prstGeom prst="rect">
            <a:avLst/>
          </a:prstGeom>
          <a:noFill/>
        </p:spPr>
        <p:txBody>
          <a:bodyPr wrap="square" rtlCol="0">
            <a:spAutoFit/>
          </a:bodyPr>
          <a:lstStyle/>
          <a:p>
            <a:r>
              <a:rPr lang="en-US" sz="3600" i="1" u="sng" dirty="0" smtClean="0">
                <a:latin typeface="Times New Roman" panose="02020603050405020304" pitchFamily="18" charset="0"/>
                <a:cs typeface="Times New Roman" panose="02020603050405020304" pitchFamily="18" charset="0"/>
              </a:rPr>
              <a:t>Ghi nhớ</a:t>
            </a:r>
            <a:endParaRPr lang="vi-VN" sz="3600" i="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0879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ppt_x"/>
                                          </p:val>
                                        </p:tav>
                                        <p:tav tm="100000">
                                          <p:val>
                                            <p:strVal val="#ppt_x"/>
                                          </p:val>
                                        </p:tav>
                                      </p:tavLst>
                                    </p:anim>
                                    <p:anim calcmode="lin" valueType="num">
                                      <p:cBhvr additive="base">
                                        <p:cTn id="8" dur="10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1000" fill="hold"/>
                                        <p:tgtEl>
                                          <p:spTgt spid="11"/>
                                        </p:tgtEl>
                                        <p:attrNameLst>
                                          <p:attrName>ppt_x</p:attrName>
                                        </p:attrNameLst>
                                      </p:cBhvr>
                                      <p:tavLst>
                                        <p:tav tm="0">
                                          <p:val>
                                            <p:strVal val="#ppt_x"/>
                                          </p:val>
                                        </p:tav>
                                        <p:tav tm="100000">
                                          <p:val>
                                            <p:strVal val="#ppt_x"/>
                                          </p:val>
                                        </p:tav>
                                      </p:tavLst>
                                    </p:anim>
                                    <p:anim calcmode="lin" valueType="num">
                                      <p:cBhvr additive="base">
                                        <p:cTn id="12"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p:cNvSpPr>
            <a:spLocks noGrp="1"/>
          </p:cNvSpPr>
          <p:nvPr>
            <p:ph idx="1"/>
          </p:nvPr>
        </p:nvSpPr>
        <p:spPr>
          <a:xfrm>
            <a:off x="245773" y="1607228"/>
            <a:ext cx="10515600" cy="569845"/>
          </a:xfrm>
        </p:spPr>
        <p:txBody>
          <a:bodyPr/>
          <a:lstStyle/>
          <a:p>
            <a:pPr marL="0" indent="0">
              <a:buNone/>
            </a:pPr>
            <a:r>
              <a:rPr lang="en-US" u="sng" dirty="0" smtClean="0">
                <a:latin typeface="Times New Roman" panose="02020603050405020304" pitchFamily="18" charset="0"/>
                <a:cs typeface="Times New Roman" panose="02020603050405020304" pitchFamily="18" charset="0"/>
              </a:rPr>
              <a:t>Hoạt động 2</a:t>
            </a:r>
            <a:r>
              <a:rPr lang="en-US" dirty="0" smtClean="0">
                <a:latin typeface="Times New Roman" panose="02020603050405020304" pitchFamily="18" charset="0"/>
                <a:cs typeface="Times New Roman" panose="02020603050405020304" pitchFamily="18" charset="0"/>
              </a:rPr>
              <a:t>: Hướng dẫn làm bài tập</a:t>
            </a:r>
            <a:endParaRPr lang="vi-VN" dirty="0">
              <a:latin typeface="Times New Roman" panose="02020603050405020304" pitchFamily="18" charset="0"/>
              <a:cs typeface="Times New Roman" panose="02020603050405020304" pitchFamily="18" charset="0"/>
            </a:endParaRPr>
          </a:p>
        </p:txBody>
      </p:sp>
      <p:grpSp>
        <p:nvGrpSpPr>
          <p:cNvPr id="4" name="Group 3"/>
          <p:cNvGrpSpPr/>
          <p:nvPr/>
        </p:nvGrpSpPr>
        <p:grpSpPr>
          <a:xfrm>
            <a:off x="1961320" y="0"/>
            <a:ext cx="7756816" cy="1362978"/>
            <a:chOff x="1124193" y="0"/>
            <a:chExt cx="7756816" cy="1362978"/>
          </a:xfrm>
        </p:grpSpPr>
        <p:sp>
          <p:nvSpPr>
            <p:cNvPr id="5" name="TextBox 4"/>
            <p:cNvSpPr txBox="1"/>
            <p:nvPr/>
          </p:nvSpPr>
          <p:spPr>
            <a:xfrm>
              <a:off x="2254922" y="0"/>
              <a:ext cx="6626087" cy="523220"/>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Thứ năm ngày 14 tháng 4 năm 2016</a:t>
              </a:r>
              <a:endParaRPr lang="vi-VN" sz="28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3867211" y="421189"/>
              <a:ext cx="2305879" cy="523220"/>
            </a:xfrm>
            <a:prstGeom prst="rect">
              <a:avLst/>
            </a:prstGeom>
            <a:noFill/>
          </p:spPr>
          <p:txBody>
            <a:bodyPr wrap="square" rtlCol="0">
              <a:spAutoFit/>
            </a:bodyPr>
            <a:lstStyle/>
            <a:p>
              <a:r>
                <a:rPr lang="en-US" sz="2800" i="1" u="sng" dirty="0" smtClean="0">
                  <a:latin typeface="Times New Roman" panose="02020603050405020304" pitchFamily="18" charset="0"/>
                  <a:cs typeface="Times New Roman" panose="02020603050405020304" pitchFamily="18" charset="0"/>
                </a:rPr>
                <a:t>Đạo đức </a:t>
              </a:r>
              <a:r>
                <a:rPr lang="en-US" sz="2800" i="1" dirty="0" smtClean="0">
                  <a:latin typeface="Times New Roman" panose="02020603050405020304" pitchFamily="18" charset="0"/>
                  <a:cs typeface="Times New Roman" panose="02020603050405020304" pitchFamily="18" charset="0"/>
                </a:rPr>
                <a:t>:</a:t>
              </a:r>
              <a:r>
                <a:rPr lang="en-US" sz="2800" i="1" u="sng" dirty="0" smtClean="0">
                  <a:latin typeface="Times New Roman" panose="02020603050405020304" pitchFamily="18" charset="0"/>
                  <a:cs typeface="Times New Roman" panose="02020603050405020304" pitchFamily="18" charset="0"/>
                </a:rPr>
                <a:t> </a:t>
              </a:r>
              <a:endParaRPr lang="vi-VN" sz="2800" i="1" u="sng"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124193" y="839758"/>
              <a:ext cx="7530410" cy="523220"/>
            </a:xfrm>
            <a:prstGeom prst="rect">
              <a:avLst/>
            </a:prstGeom>
            <a:noFill/>
          </p:spPr>
          <p:txBody>
            <a:bodyPr wrap="square" rtlCol="0">
              <a:spAutoFit/>
            </a:bodyPr>
            <a:lstStyle/>
            <a:p>
              <a:r>
                <a:rPr lang="en-US" sz="2800" b="1" i="1" u="sng" dirty="0" smtClean="0">
                  <a:latin typeface="Times New Roman" panose="02020603050405020304" pitchFamily="18" charset="0"/>
                  <a:cs typeface="Times New Roman" panose="02020603050405020304" pitchFamily="18" charset="0"/>
                </a:rPr>
                <a:t>Bài 11 </a:t>
              </a:r>
              <a:r>
                <a:rPr lang="en-US" sz="2800" b="1" i="1" dirty="0" smtClean="0">
                  <a:latin typeface="Times New Roman" panose="02020603050405020304" pitchFamily="18" charset="0"/>
                  <a:cs typeface="Times New Roman" panose="02020603050405020304" pitchFamily="18" charset="0"/>
                </a:rPr>
                <a:t>: Giữ gìn các công trình công cộng (tiết 1) </a:t>
              </a:r>
              <a:r>
                <a:rPr lang="en-US" sz="2800" b="1" i="1" u="sng" dirty="0" smtClean="0">
                  <a:latin typeface="Times New Roman" panose="02020603050405020304" pitchFamily="18" charset="0"/>
                  <a:cs typeface="Times New Roman" panose="02020603050405020304" pitchFamily="18" charset="0"/>
                </a:rPr>
                <a:t> </a:t>
              </a:r>
              <a:endParaRPr lang="vi-VN" sz="2800" b="1" i="1" u="sng" dirty="0">
                <a:latin typeface="Times New Roman" panose="02020603050405020304" pitchFamily="18" charset="0"/>
                <a:cs typeface="Times New Roman" panose="02020603050405020304" pitchFamily="18" charset="0"/>
              </a:endParaRPr>
            </a:p>
          </p:txBody>
        </p:sp>
      </p:grpSp>
      <p:sp>
        <p:nvSpPr>
          <p:cNvPr id="8" name="TextBox 7"/>
          <p:cNvSpPr txBox="1"/>
          <p:nvPr/>
        </p:nvSpPr>
        <p:spPr>
          <a:xfrm>
            <a:off x="203988" y="2028417"/>
            <a:ext cx="11306577" cy="954107"/>
          </a:xfrm>
          <a:prstGeom prst="rect">
            <a:avLst/>
          </a:prstGeom>
          <a:noFill/>
        </p:spPr>
        <p:txBody>
          <a:bodyPr wrap="square" rtlCol="0">
            <a:spAutoFit/>
          </a:bodyPr>
          <a:lstStyle/>
          <a:p>
            <a:r>
              <a:rPr lang="en-US" sz="2800" u="sng" dirty="0" smtClean="0">
                <a:latin typeface="Times New Roman" panose="02020603050405020304" pitchFamily="18" charset="0"/>
                <a:cs typeface="Times New Roman" panose="02020603050405020304" pitchFamily="18" charset="0"/>
              </a:rPr>
              <a:t>Bài tập 1</a:t>
            </a:r>
            <a:r>
              <a:rPr lang="en-US" sz="2800" dirty="0" smtClean="0">
                <a:latin typeface="Times New Roman" panose="02020603050405020304" pitchFamily="18" charset="0"/>
                <a:cs typeface="Times New Roman" panose="02020603050405020304" pitchFamily="18" charset="0"/>
              </a:rPr>
              <a:t>: Trong những tranh dưới đây, tranh nào vẽ hành vi, việc làm đúng ? Vì sao ? </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95218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5" name="TextBox 4"/>
          <p:cNvSpPr txBox="1"/>
          <p:nvPr/>
        </p:nvSpPr>
        <p:spPr>
          <a:xfrm>
            <a:off x="618185" y="1171978"/>
            <a:ext cx="708338"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ai</a:t>
            </a:r>
            <a:endParaRPr lang="vi-VN" sz="32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6349285" y="1171978"/>
            <a:ext cx="1326524" cy="584775"/>
          </a:xfrm>
          <a:prstGeom prst="rect">
            <a:avLst/>
          </a:prstGeom>
          <a:noFill/>
        </p:spPr>
        <p:txBody>
          <a:bodyPr wrap="square" rtlCol="0">
            <a:spAutoFit/>
          </a:bodyPr>
          <a:lstStyle/>
          <a:p>
            <a:r>
              <a:rPr lang="en-US" sz="3200" dirty="0" smtClean="0">
                <a:latin typeface="Times New Roman" panose="02020603050405020304" pitchFamily="18" charset="0"/>
                <a:cs typeface="Times New Roman" panose="02020603050405020304" pitchFamily="18" charset="0"/>
              </a:rPr>
              <a:t>Đúng</a:t>
            </a:r>
            <a:endParaRPr lang="vi-VN" sz="32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6349284" y="4014989"/>
            <a:ext cx="1197735" cy="584775"/>
          </a:xfrm>
          <a:prstGeom prst="rect">
            <a:avLst/>
          </a:prstGeom>
          <a:noFill/>
        </p:spPr>
        <p:txBody>
          <a:bodyPr wrap="square" rtlCol="0">
            <a:spAutoFit/>
          </a:bodyPr>
          <a:lstStyle/>
          <a:p>
            <a:r>
              <a:rPr lang="en-US" sz="3200" dirty="0" smtClean="0">
                <a:latin typeface="Times New Roman" panose="02020603050405020304" pitchFamily="18" charset="0"/>
                <a:cs typeface="Times New Roman" panose="02020603050405020304" pitchFamily="18" charset="0"/>
              </a:rPr>
              <a:t>Đúng</a:t>
            </a:r>
            <a:endParaRPr lang="vi-VN" sz="32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721217" y="4014989"/>
            <a:ext cx="708338"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ai</a:t>
            </a:r>
            <a:endParaRPr lang="vi-VN" sz="32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11062952" y="9375818"/>
            <a:ext cx="708338" cy="584775"/>
          </a:xfrm>
          <a:prstGeom prst="rect">
            <a:avLst/>
          </a:prstGeom>
          <a:noFill/>
        </p:spPr>
        <p:txBody>
          <a:bodyPr wrap="square" rtlCol="0">
            <a:spAutoFit/>
          </a:bodyPr>
          <a:lstStyle/>
          <a:p>
            <a:r>
              <a:rPr lang="en-US" sz="3200" dirty="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ai</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1690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3" name="Content Placeholder 2"/>
          <p:cNvSpPr>
            <a:spLocks noGrp="1"/>
          </p:cNvSpPr>
          <p:nvPr>
            <p:ph idx="1"/>
          </p:nvPr>
        </p:nvSpPr>
        <p:spPr>
          <a:xfrm>
            <a:off x="696527" y="2005926"/>
            <a:ext cx="10649759" cy="4150175"/>
          </a:xfrm>
        </p:spPr>
        <p:txBody>
          <a:bodyPr>
            <a:normAutofit/>
          </a:bodyPr>
          <a:lstStyle/>
          <a:p>
            <a:pPr marL="0" indent="0">
              <a:buNone/>
            </a:pPr>
            <a:r>
              <a:rPr lang="en-US" u="sng" dirty="0" smtClean="0">
                <a:latin typeface="Times New Roman" panose="02020603050405020304" pitchFamily="18" charset="0"/>
                <a:cs typeface="Times New Roman" panose="02020603050405020304" pitchFamily="18" charset="0"/>
              </a:rPr>
              <a:t>Bài tập 2</a:t>
            </a:r>
            <a:r>
              <a:rPr lang="en-US" dirty="0" smtClean="0">
                <a:latin typeface="Times New Roman" panose="02020603050405020304" pitchFamily="18" charset="0"/>
                <a:cs typeface="Times New Roman" panose="02020603050405020304" pitchFamily="18" charset="0"/>
              </a:rPr>
              <a:t>: Em hãy cùng các bạn trong nhóm  thảo luận về cách ứng xử trong các tình huống sau: </a:t>
            </a:r>
          </a:p>
          <a:p>
            <a:pPr marL="514350" indent="-514350">
              <a:buAutoNum type="alphaLcParenR"/>
            </a:pPr>
            <a:r>
              <a:rPr lang="en-US" dirty="0" smtClean="0">
                <a:latin typeface="Times New Roman" panose="02020603050405020304" pitchFamily="18" charset="0"/>
                <a:cs typeface="Times New Roman" panose="02020603050405020304" pitchFamily="18" charset="0"/>
              </a:rPr>
              <a:t>Một hôm, khi đi chăn trâu ở gần đường sắt, Hưng thấy một số thanh sắt nối đường ray đã bị bọn trộm lấy đi.</a:t>
            </a:r>
          </a:p>
          <a:p>
            <a:pPr marL="0" indent="0">
              <a:buNone/>
            </a:pPr>
            <a:r>
              <a:rPr lang="en-US" dirty="0" smtClean="0">
                <a:latin typeface="Times New Roman" panose="02020603050405020304" pitchFamily="18" charset="0"/>
                <a:cs typeface="Times New Roman" panose="02020603050405020304" pitchFamily="18" charset="0"/>
              </a:rPr>
              <a:t>Nếu em là bạn Hưng, em sẽ làm gì khi đó ? Vì sao ?</a:t>
            </a:r>
          </a:p>
          <a:p>
            <a:pPr marL="0" indent="0">
              <a:buNone/>
            </a:pPr>
            <a:r>
              <a:rPr lang="en-US" dirty="0" smtClean="0">
                <a:latin typeface="Times New Roman" panose="02020603050405020304" pitchFamily="18" charset="0"/>
                <a:cs typeface="Times New Roman" panose="02020603050405020304" pitchFamily="18" charset="0"/>
              </a:rPr>
              <a:t>b)  Trên đường đi học về, Toàn rủ mấy bạn nhỏ rủ nhau lấy đất, đá ném vào biển báo giao thông ven đường.</a:t>
            </a:r>
          </a:p>
          <a:p>
            <a:pPr marL="0" indent="0">
              <a:buNone/>
            </a:pPr>
            <a:r>
              <a:rPr lang="en-US" dirty="0" smtClean="0">
                <a:latin typeface="Times New Roman" panose="02020603050405020304" pitchFamily="18" charset="0"/>
                <a:cs typeface="Times New Roman" panose="02020603050405020304" pitchFamily="18" charset="0"/>
              </a:rPr>
              <a:t>Theo em, Toàn nên làm gì trong tình huống đó ? Vì sao ?</a:t>
            </a: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endParaRPr lang="vi-VN" dirty="0">
              <a:latin typeface="Times New Roman" panose="02020603050405020304" pitchFamily="18" charset="0"/>
              <a:cs typeface="Times New Roman" panose="02020603050405020304" pitchFamily="18" charset="0"/>
            </a:endParaRPr>
          </a:p>
        </p:txBody>
      </p:sp>
      <p:grpSp>
        <p:nvGrpSpPr>
          <p:cNvPr id="4" name="Group 3"/>
          <p:cNvGrpSpPr/>
          <p:nvPr/>
        </p:nvGrpSpPr>
        <p:grpSpPr>
          <a:xfrm>
            <a:off x="1961320" y="435044"/>
            <a:ext cx="7530410" cy="941789"/>
            <a:chOff x="1124193" y="421189"/>
            <a:chExt cx="7530410" cy="941789"/>
          </a:xfrm>
        </p:grpSpPr>
        <p:sp>
          <p:nvSpPr>
            <p:cNvPr id="6" name="TextBox 5"/>
            <p:cNvSpPr txBox="1"/>
            <p:nvPr/>
          </p:nvSpPr>
          <p:spPr>
            <a:xfrm>
              <a:off x="3867211" y="421189"/>
              <a:ext cx="2305879" cy="523220"/>
            </a:xfrm>
            <a:prstGeom prst="rect">
              <a:avLst/>
            </a:prstGeom>
            <a:noFill/>
          </p:spPr>
          <p:txBody>
            <a:bodyPr wrap="square" rtlCol="0">
              <a:spAutoFit/>
            </a:bodyPr>
            <a:lstStyle/>
            <a:p>
              <a:r>
                <a:rPr lang="en-US" sz="2800" i="1" u="sng" dirty="0" smtClean="0">
                  <a:latin typeface="Times New Roman" panose="02020603050405020304" pitchFamily="18" charset="0"/>
                  <a:cs typeface="Times New Roman" panose="02020603050405020304" pitchFamily="18" charset="0"/>
                </a:rPr>
                <a:t>Đạo đức </a:t>
              </a:r>
              <a:r>
                <a:rPr lang="en-US" sz="2800" i="1" dirty="0" smtClean="0">
                  <a:latin typeface="Times New Roman" panose="02020603050405020304" pitchFamily="18" charset="0"/>
                  <a:cs typeface="Times New Roman" panose="02020603050405020304" pitchFamily="18" charset="0"/>
                </a:rPr>
                <a:t>:</a:t>
              </a:r>
              <a:r>
                <a:rPr lang="en-US" sz="2800" i="1" u="sng" dirty="0" smtClean="0">
                  <a:latin typeface="Times New Roman" panose="02020603050405020304" pitchFamily="18" charset="0"/>
                  <a:cs typeface="Times New Roman" panose="02020603050405020304" pitchFamily="18" charset="0"/>
                </a:rPr>
                <a:t> </a:t>
              </a:r>
              <a:endParaRPr lang="vi-VN" sz="2800" i="1" u="sng" dirty="0">
                <a:latin typeface="Times New Roman" panose="02020603050405020304" pitchFamily="18" charset="0"/>
                <a:cs typeface="Times New Roman" panose="02020603050405020304" pitchFamily="18" charset="0"/>
              </a:endParaRPr>
            </a:p>
          </p:txBody>
        </p:sp>
        <p:sp>
          <p:nvSpPr>
            <p:cNvPr id="7" name="TextBox 6"/>
            <p:cNvSpPr txBox="1"/>
            <p:nvPr/>
          </p:nvSpPr>
          <p:spPr>
            <a:xfrm>
              <a:off x="1124193" y="839758"/>
              <a:ext cx="7530410" cy="523220"/>
            </a:xfrm>
            <a:prstGeom prst="rect">
              <a:avLst/>
            </a:prstGeom>
            <a:noFill/>
          </p:spPr>
          <p:txBody>
            <a:bodyPr wrap="square" rtlCol="0">
              <a:spAutoFit/>
            </a:bodyPr>
            <a:lstStyle/>
            <a:p>
              <a:r>
                <a:rPr lang="en-US" sz="2800" b="1" i="1" u="sng" dirty="0" smtClean="0">
                  <a:latin typeface="Times New Roman" panose="02020603050405020304" pitchFamily="18" charset="0"/>
                  <a:cs typeface="Times New Roman" panose="02020603050405020304" pitchFamily="18" charset="0"/>
                </a:rPr>
                <a:t>Bài 11 </a:t>
              </a:r>
              <a:r>
                <a:rPr lang="en-US" sz="2800" b="1" i="1" dirty="0" smtClean="0">
                  <a:latin typeface="Times New Roman" panose="02020603050405020304" pitchFamily="18" charset="0"/>
                  <a:cs typeface="Times New Roman" panose="02020603050405020304" pitchFamily="18" charset="0"/>
                </a:rPr>
                <a:t>: Giữ gìn các công trình công cộng (tiết 1) </a:t>
              </a:r>
              <a:r>
                <a:rPr lang="en-US" sz="2800" b="1" i="1" u="sng" dirty="0" smtClean="0">
                  <a:latin typeface="Times New Roman" panose="02020603050405020304" pitchFamily="18" charset="0"/>
                  <a:cs typeface="Times New Roman" panose="02020603050405020304" pitchFamily="18" charset="0"/>
                </a:rPr>
                <a:t> </a:t>
              </a:r>
              <a:endParaRPr lang="vi-VN" sz="2800" b="1" i="1" u="sng"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4863174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531</Words>
  <Application>Microsoft Office PowerPoint</Application>
  <PresentationFormat>Widescreen</PresentationFormat>
  <Paragraphs>47</Paragraphs>
  <Slides>10</Slides>
  <Notes>0</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 PC</dc:creator>
  <cp:lastModifiedBy>Van Nga</cp:lastModifiedBy>
  <cp:revision>21</cp:revision>
  <dcterms:created xsi:type="dcterms:W3CDTF">2016-04-12T11:53:59Z</dcterms:created>
  <dcterms:modified xsi:type="dcterms:W3CDTF">2017-02-09T11:12:30Z</dcterms:modified>
</cp:coreProperties>
</file>